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13" r:id="rId2"/>
    <p:sldId id="262" r:id="rId3"/>
    <p:sldId id="265" r:id="rId4"/>
    <p:sldId id="266" r:id="rId5"/>
    <p:sldId id="267" r:id="rId6"/>
    <p:sldId id="269" r:id="rId7"/>
    <p:sldId id="270" r:id="rId8"/>
    <p:sldId id="264" r:id="rId9"/>
    <p:sldId id="263" r:id="rId10"/>
    <p:sldId id="314" r:id="rId11"/>
    <p:sldId id="315" r:id="rId12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CC99"/>
    <a:srgbClr val="FF66FF"/>
    <a:srgbClr val="FF00FF"/>
    <a:srgbClr val="FF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B89E5B-C3ED-4C6E-84EF-C362FF78C202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21188"/>
            <a:ext cx="5643563" cy="4189412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E0FFACA-A50B-425D-A32C-4318BD89D0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026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51D63C-C03E-4A66-9214-4D6FDA4038C3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112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78FA14-C8D9-4079-A86E-184764A32E4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995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DDF2C1-58F1-40ED-956F-4BC0983C0E10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958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F8B488-A7EB-4C33-8E1E-AACFD1A141B0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712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341FEF-82EA-4957-ADBE-096ED6735050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522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C7238E-ECC7-402A-B192-F1D029884F6A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680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612FD6-5345-4894-B722-6428BCA4DED7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917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3960D8-53AB-4311-9C0A-BD817365E759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912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/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1EE00-EB27-4A93-967B-C218713657A8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AA4009-7345-4F96-B5EF-9A449FD291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799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6D41C-F84A-4E02-AFF0-83178D4F9861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C4EDF9-7C67-40BF-9FAC-84E0187336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096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4055D-B185-4527-A263-1372218B3C28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1F58C1-A579-4BC3-8387-556BB30AD7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70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8188" y="887413"/>
            <a:ext cx="5461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50188" y="3119438"/>
            <a:ext cx="554037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2C883-6C6E-474A-922E-7B13718C7ED7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81366F-B5B7-4569-9320-2EB2EA9EA2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314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07B9B-DFD4-40B9-A01C-F55EB09619F5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B1E37F-0C31-493E-82B2-3527B57552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34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991D6-AAF6-4B33-8CB1-A662FD5463E8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685487-A840-4FF2-BFEA-7C19BBFAC5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68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DD7D-E13D-4FE8-9500-39E02DBDD16A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40A770-30A4-4717-8419-C7D07D1FC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625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4E66B-B266-4DAB-835D-796ED09E2E27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4A457A-AA98-4A38-AF94-04C9C67C0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03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1BB8-FB3D-425F-B640-0BDFAFEF8146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D23EA2-7D3B-4849-9DD8-CD17DB9BD9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63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D4998-918C-4558-83D5-878D3B78ECF6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628956-DF82-4ED0-B957-C2EEDBE826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769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B8793-D8ED-492F-AD39-9D93B4ECF690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0F6415-D238-44FC-977D-F1E34736A6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63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8DC1-443E-47C0-82FB-9CF94D21D599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02BEB4-DB5D-4467-8866-EC31C81633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12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34B2F-91FB-45A3-893D-0DEE64FB96A1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77E049-705D-4E2D-A53B-90741F2399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00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AA41-8BDF-4397-BCE3-C95859249ED0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694D4C-FBD3-4580-8C8A-444EC492D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67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CA244-BEA7-4C87-886F-E0CD12F6B73A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555855-E614-4248-9D45-A7AECB9D88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57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424F2-AA98-4692-9195-E9A0B484EEC2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A8D67E-8589-4268-968A-C15652CC4C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66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E808A-2E18-44E5-8DEC-77BF5FC89CFD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0D8915-B9F7-4E5E-A15F-3581AC61F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73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B8B8B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159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66963"/>
            <a:ext cx="7772400" cy="3424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450" y="58832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A2A884A-1D1E-4BED-8DB6-5914902C51F2}" type="datetimeFigureOut">
              <a:rPr lang="en-US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83275"/>
            <a:ext cx="500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FEAC43C-7F60-4412-9E10-782A44E4FD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 cap="all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kern="1200" cap="all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600" kern="1200" cap="all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-63500" y="1066800"/>
            <a:ext cx="9220200" cy="5791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en-US" sz="4400" b="1" dirty="0">
                <a:latin typeface="Arial Narrow" panose="020B0606020202030204" pitchFamily="34" charset="0"/>
              </a:rPr>
              <a:t>CURRENT STATUS AND PROBLEMS AFFECTING AGRICULTURAL RESEARCH IN BURUNDI </a:t>
            </a:r>
            <a:r>
              <a:rPr lang="fr-FR" altLang="en-US" sz="4400" b="1" dirty="0" smtClean="0">
                <a:latin typeface="Arial Narrow" panose="020B0606020202030204" pitchFamily="34" charset="0"/>
              </a:rPr>
              <a:t/>
            </a:r>
            <a:br>
              <a:rPr lang="fr-FR" altLang="en-US" sz="4400" b="1" dirty="0" smtClean="0">
                <a:latin typeface="Arial Narrow" panose="020B0606020202030204" pitchFamily="34" charset="0"/>
              </a:rPr>
            </a:br>
            <a:r>
              <a:rPr lang="fr-FR" altLang="en-US" sz="4400" b="1" dirty="0">
                <a:latin typeface="Arial Narrow" panose="020B0606020202030204" pitchFamily="34" charset="0"/>
              </a:rPr>
              <a:t/>
            </a:r>
            <a:br>
              <a:rPr lang="fr-FR" altLang="en-US" sz="4400" b="1" dirty="0">
                <a:latin typeface="Arial Narrow" panose="020B0606020202030204" pitchFamily="34" charset="0"/>
              </a:rPr>
            </a:br>
            <a:r>
              <a:rPr lang="en-US" altLang="en-US" sz="4400" b="1" dirty="0">
                <a:latin typeface="Arial Narrow" panose="020B0606020202030204" pitchFamily="34" charset="0"/>
              </a:rPr>
              <a:t>INSTITUTE OF AGRONOMIC SCIENCES OF </a:t>
            </a:r>
            <a:r>
              <a:rPr lang="en-US" altLang="en-US" sz="4400" b="1" dirty="0" smtClean="0">
                <a:latin typeface="Arial Narrow" panose="020B0606020202030204" pitchFamily="34" charset="0"/>
              </a:rPr>
              <a:t>BURUNDI </a:t>
            </a:r>
            <a:r>
              <a:rPr lang="fr-FR" altLang="en-US" sz="4400" b="1" dirty="0" smtClean="0">
                <a:latin typeface="Arial Narrow" panose="020B0606020202030204" pitchFamily="34" charset="0"/>
              </a:rPr>
              <a:t>(ISABU</a:t>
            </a:r>
            <a:r>
              <a:rPr lang="fr-FR" altLang="en-US" sz="4400" b="1" dirty="0">
                <a:latin typeface="Arial Narrow" panose="020B0606020202030204" pitchFamily="34" charset="0"/>
              </a:rPr>
              <a:t>)</a:t>
            </a:r>
            <a:br>
              <a:rPr lang="fr-FR" altLang="en-US" sz="4400" b="1" dirty="0">
                <a:latin typeface="Arial Narrow" panose="020B0606020202030204" pitchFamily="34" charset="0"/>
              </a:rPr>
            </a:br>
            <a:r>
              <a:rPr lang="fr-FR" altLang="en-US" sz="4400" b="1" dirty="0" smtClean="0">
                <a:latin typeface="Arial Narrow" panose="020B0606020202030204" pitchFamily="34" charset="0"/>
              </a:rPr>
              <a:t/>
            </a:r>
            <a:br>
              <a:rPr lang="fr-FR" altLang="en-US" sz="4400" b="1" dirty="0" smtClean="0">
                <a:latin typeface="Arial Narrow" panose="020B0606020202030204" pitchFamily="34" charset="0"/>
              </a:rPr>
            </a:br>
            <a:endParaRPr lang="en-US" altLang="en-US" sz="40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228600" y="1066800"/>
            <a:ext cx="8686800" cy="5638800"/>
          </a:xfrm>
          <a:prstGeom prst="rect">
            <a:avLst/>
          </a:prstGeom>
          <a:ln>
            <a:solidFill>
              <a:srgbClr val="FF00FF"/>
            </a:solidFill>
          </a:ln>
        </p:spPr>
        <p:txBody>
          <a:bodyPr>
            <a:normAutofit/>
          </a:bodyPr>
          <a:lstStyle/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fr-FR" sz="2800" dirty="0">
              <a:latin typeface="Arial Narrow" panose="020B0606020202030204" pitchFamily="34" charset="0"/>
              <a:cs typeface="+mn-cs"/>
            </a:endParaRPr>
          </a:p>
          <a:p>
            <a:pPr marL="0" lvl="1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5. Low level of understanding of the concept of "research" by policy makers,</a:t>
            </a:r>
          </a:p>
          <a:p>
            <a:pPr marL="0" lvl="1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6. An imbalance in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salaries 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between research institutions which often leads to the instability of human resources,</a:t>
            </a:r>
          </a:p>
          <a:p>
            <a:pPr marL="0" lvl="1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7. Low scientific diversity: Several areas of research do not have specialist researchers. (Livestock, industrial crops, horticulture, laboratories, Processing etc.).</a:t>
            </a:r>
          </a:p>
          <a:p>
            <a:pPr marL="0" lvl="1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8. Lack of control of climate change (irrigation system, greenhouse agriculture, food conservation, etc.)</a:t>
            </a:r>
            <a:endParaRPr lang="en-US" sz="2400" b="1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0"/>
            <a:ext cx="8686800" cy="9906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fr-FR" sz="3200" b="1" dirty="0" smtClean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Constraints/challenges </a:t>
            </a:r>
            <a:r>
              <a:rPr lang="en-US" altLang="fr-FR" sz="3200" b="1" dirty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of agricultural research in Burundi</a:t>
            </a:r>
            <a:r>
              <a:rPr lang="fr-FR" altLang="fr-FR" sz="3200" b="1" dirty="0" smtClean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  </a:t>
            </a:r>
            <a:endParaRPr lang="fr-FR" altLang="fr-FR" sz="3200" b="1" dirty="0">
              <a:solidFill>
                <a:srgbClr val="FFFF00"/>
              </a:solidFill>
              <a:latin typeface="Arial Narrow" panose="020B0606020202030204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228600" y="1066800"/>
            <a:ext cx="8686800" cy="5638800"/>
          </a:xfrm>
          <a:prstGeom prst="rect">
            <a:avLst/>
          </a:prstGeom>
          <a:ln>
            <a:solidFill>
              <a:srgbClr val="FF00FF"/>
            </a:solidFill>
          </a:ln>
        </p:spPr>
        <p:txBody>
          <a:bodyPr>
            <a:normAutofit/>
          </a:bodyPr>
          <a:lstStyle/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fr-FR" sz="2800" dirty="0">
              <a:latin typeface="Arial Narrow" panose="020B0606020202030204" pitchFamily="34" charset="0"/>
              <a:cs typeface="+mn-cs"/>
            </a:endParaRPr>
          </a:p>
          <a:p>
            <a:pPr marL="514350" lvl="1" indent="-514350" algn="just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Establish a national strategy for training and rational management of human resources by priority area (UNIVERSITY)</a:t>
            </a:r>
          </a:p>
          <a:p>
            <a:pPr marL="514350" lvl="1" indent="-514350" algn="just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Review financial system by priority (GOVERNMENT)</a:t>
            </a:r>
          </a:p>
          <a:p>
            <a:pPr marL="514350" lvl="1" indent="-514350" algn="just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Put in place strategies to circumvent climate change (ALL)</a:t>
            </a:r>
          </a:p>
          <a:p>
            <a:pPr marL="514350" lvl="1" indent="-514350" algn="just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Identify priority research areas (RESEARCH INSTITUTES)</a:t>
            </a:r>
          </a:p>
          <a:p>
            <a:pPr marL="514350" lvl="1" indent="-514350" algn="just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Evolve towards market agriculture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(mindset change )</a:t>
            </a:r>
            <a:endParaRPr lang="en-US" sz="2400" b="1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0"/>
            <a:ext cx="8686800" cy="9906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altLang="fr-FR" sz="3200" b="1" dirty="0" err="1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What</a:t>
            </a:r>
            <a:r>
              <a:rPr lang="fr-FR" altLang="fr-FR" sz="3200" b="1" dirty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 to do  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3"/>
          <p:cNvSpPr txBox="1">
            <a:spLocks/>
          </p:cNvSpPr>
          <p:nvPr/>
        </p:nvSpPr>
        <p:spPr bwMode="auto">
          <a:xfrm>
            <a:off x="219075" y="869950"/>
            <a:ext cx="8686800" cy="5988050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indent="-4572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indent="-4572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lvl="1" eaLnBrk="1" hangingPunct="1">
              <a:lnSpc>
                <a:spcPct val="100000"/>
              </a:lnSpc>
              <a:spcBef>
                <a:spcPct val="20000"/>
              </a:spcBef>
              <a:buClrTx/>
              <a:buFont typeface="+mj-lt"/>
              <a:buAutoNum type="arabicPeriod"/>
            </a:pPr>
            <a:r>
              <a:rPr lang="fr-FR" altLang="en-US" sz="2400" b="1" dirty="0" smtClean="0">
                <a:latin typeface="Arial Narrow" panose="020B0606020202030204" pitchFamily="34" charset="0"/>
              </a:rPr>
              <a:t>Agricultural </a:t>
            </a:r>
            <a:r>
              <a:rPr lang="fr-FR" altLang="en-US" sz="2400" b="1" dirty="0" err="1">
                <a:latin typeface="Arial Narrow" panose="020B0606020202030204" pitchFamily="34" charset="0"/>
              </a:rPr>
              <a:t>R</a:t>
            </a:r>
            <a:r>
              <a:rPr lang="fr-FR" altLang="en-US" sz="2400" b="1" dirty="0" err="1" smtClean="0">
                <a:latin typeface="Arial Narrow" panose="020B0606020202030204" pitchFamily="34" charset="0"/>
              </a:rPr>
              <a:t>esearch</a:t>
            </a:r>
            <a:r>
              <a:rPr lang="fr-FR" altLang="en-US" sz="2400" b="1" dirty="0" smtClean="0">
                <a:latin typeface="Arial Narrow" panose="020B0606020202030204" pitchFamily="34" charset="0"/>
              </a:rPr>
              <a:t> (Agri-</a:t>
            </a:r>
            <a:r>
              <a:rPr lang="fr-FR" altLang="en-US" sz="2400" b="1" dirty="0" err="1" smtClean="0">
                <a:latin typeface="Arial Narrow" panose="020B0606020202030204" pitchFamily="34" charset="0"/>
              </a:rPr>
              <a:t>breeding</a:t>
            </a:r>
            <a:r>
              <a:rPr lang="fr-FR" altLang="en-US" sz="2400" b="1" dirty="0" smtClean="0">
                <a:latin typeface="Arial Narrow" panose="020B0606020202030204" pitchFamily="34" charset="0"/>
              </a:rPr>
              <a:t>)</a:t>
            </a:r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fr-FR" altLang="en-US" sz="2200" dirty="0" smtClean="0">
                <a:latin typeface="Arial Narrow" panose="020B0606020202030204" pitchFamily="34" charset="0"/>
              </a:rPr>
              <a:t>ISABU (Institute of </a:t>
            </a:r>
            <a:r>
              <a:rPr lang="fr-FR" altLang="en-US" sz="2200" dirty="0" err="1" smtClean="0">
                <a:latin typeface="Arial Narrow" panose="020B0606020202030204" pitchFamily="34" charset="0"/>
              </a:rPr>
              <a:t>Agronomic</a:t>
            </a:r>
            <a:r>
              <a:rPr lang="fr-FR" altLang="en-US" sz="2200" dirty="0" smtClean="0">
                <a:latin typeface="Arial Narrow" panose="020B0606020202030204" pitchFamily="34" charset="0"/>
              </a:rPr>
              <a:t> Sciences of Burundi)</a:t>
            </a:r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fr-FR" altLang="en-US" sz="2400" dirty="0" smtClean="0">
                <a:latin typeface="Arial Narrow" panose="020B0606020202030204" pitchFamily="34" charset="0"/>
              </a:rPr>
              <a:t>IRAZ (</a:t>
            </a:r>
            <a:r>
              <a:rPr lang="fr-FR" altLang="en-US" sz="2400" dirty="0" err="1" smtClean="0">
                <a:latin typeface="Arial Narrow" panose="020B0606020202030204" pitchFamily="34" charset="0"/>
              </a:rPr>
              <a:t>Agronomic</a:t>
            </a:r>
            <a:r>
              <a:rPr lang="fr-FR" altLang="en-US" sz="2400" dirty="0" smtClean="0">
                <a:latin typeface="Arial Narrow" panose="020B0606020202030204" pitchFamily="34" charset="0"/>
              </a:rPr>
              <a:t> and </a:t>
            </a:r>
            <a:r>
              <a:rPr lang="fr-FR" altLang="en-US" sz="2400" dirty="0" err="1" smtClean="0">
                <a:latin typeface="Arial Narrow" panose="020B0606020202030204" pitchFamily="34" charset="0"/>
              </a:rPr>
              <a:t>Zootechnical</a:t>
            </a:r>
            <a:r>
              <a:rPr lang="fr-FR" altLang="en-US" sz="2400" dirty="0" smtClean="0">
                <a:latin typeface="Arial Narrow" panose="020B0606020202030204" pitchFamily="34" charset="0"/>
              </a:rPr>
              <a:t> </a:t>
            </a:r>
            <a:r>
              <a:rPr lang="fr-FR" altLang="en-US" sz="2400" dirty="0" err="1" smtClean="0">
                <a:latin typeface="Arial Narrow" panose="020B0606020202030204" pitchFamily="34" charset="0"/>
              </a:rPr>
              <a:t>Research</a:t>
            </a:r>
            <a:r>
              <a:rPr lang="fr-FR" altLang="en-US" sz="2400" dirty="0" smtClean="0">
                <a:latin typeface="Arial Narrow" panose="020B0606020202030204" pitchFamily="34" charset="0"/>
              </a:rPr>
              <a:t> Institute)</a:t>
            </a:r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fr-FR" altLang="en-US" sz="2400" dirty="0" smtClean="0">
                <a:latin typeface="Arial Narrow" panose="020B0606020202030204" pitchFamily="34" charset="0"/>
              </a:rPr>
              <a:t>The </a:t>
            </a:r>
            <a:r>
              <a:rPr lang="fr-FR" altLang="en-US" sz="2400" dirty="0" err="1" smtClean="0">
                <a:latin typeface="Arial Narrow" panose="020B0606020202030204" pitchFamily="34" charset="0"/>
              </a:rPr>
              <a:t>faculties</a:t>
            </a:r>
            <a:r>
              <a:rPr lang="fr-FR" altLang="en-US" sz="2400" dirty="0" smtClean="0">
                <a:latin typeface="Arial Narrow" panose="020B0606020202030204" pitchFamily="34" charset="0"/>
              </a:rPr>
              <a:t> of agricultural sciences of </a:t>
            </a:r>
            <a:r>
              <a:rPr lang="fr-FR" altLang="en-US" sz="2400" dirty="0" err="1" smtClean="0">
                <a:latin typeface="Arial Narrow" panose="020B0606020202030204" pitchFamily="34" charset="0"/>
              </a:rPr>
              <a:t>university</a:t>
            </a:r>
            <a:r>
              <a:rPr lang="fr-FR" altLang="en-US" sz="2400" dirty="0" smtClean="0">
                <a:latin typeface="Arial Narrow" panose="020B0606020202030204" pitchFamily="34" charset="0"/>
              </a:rPr>
              <a:t> institutions (FABI, FACAGRO / NGOZI)</a:t>
            </a:r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fr-FR" altLang="en-US" sz="2400" dirty="0" smtClean="0">
                <a:latin typeface="Arial Narrow" panose="020B0606020202030204" pitchFamily="34" charset="0"/>
              </a:rPr>
              <a:t>The programs of </a:t>
            </a:r>
            <a:r>
              <a:rPr lang="fr-FR" altLang="en-US" sz="2400" dirty="0" err="1" smtClean="0">
                <a:latin typeface="Arial Narrow" panose="020B0606020202030204" pitchFamily="34" charset="0"/>
              </a:rPr>
              <a:t>CGIARs</a:t>
            </a:r>
            <a:r>
              <a:rPr lang="fr-FR" altLang="en-US" sz="2400" dirty="0" smtClean="0">
                <a:latin typeface="Arial Narrow" panose="020B0606020202030204" pitchFamily="34" charset="0"/>
              </a:rPr>
              <a:t> </a:t>
            </a:r>
            <a:r>
              <a:rPr lang="fr-FR" altLang="en-US" sz="2400" dirty="0" err="1" smtClean="0">
                <a:latin typeface="Arial Narrow" panose="020B0606020202030204" pitchFamily="34" charset="0"/>
              </a:rPr>
              <a:t>located</a:t>
            </a:r>
            <a:r>
              <a:rPr lang="fr-FR" altLang="en-US" sz="2400" dirty="0" smtClean="0">
                <a:latin typeface="Arial Narrow" panose="020B0606020202030204" pitchFamily="34" charset="0"/>
              </a:rPr>
              <a:t> in Burundi (IRRI, IITA, </a:t>
            </a:r>
            <a:r>
              <a:rPr lang="fr-FR" altLang="en-US" sz="2400" dirty="0" err="1" smtClean="0">
                <a:latin typeface="Arial Narrow" panose="020B0606020202030204" pitchFamily="34" charset="0"/>
              </a:rPr>
              <a:t>Bioversity</a:t>
            </a:r>
            <a:r>
              <a:rPr lang="fr-FR" altLang="en-US" sz="2400" dirty="0" smtClean="0">
                <a:latin typeface="Arial Narrow" panose="020B0606020202030204" pitchFamily="34" charset="0"/>
              </a:rPr>
              <a:t>, ILRI, etc.)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ClrTx/>
              <a:buFont typeface="+mj-lt"/>
              <a:buAutoNum type="arabicPeriod"/>
            </a:pPr>
            <a:endParaRPr lang="fr-FR" altLang="en-US" sz="2400" b="1" dirty="0" smtClean="0"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ClrTx/>
              <a:buFont typeface="+mj-lt"/>
              <a:buAutoNum type="arabicPeriod"/>
            </a:pPr>
            <a:r>
              <a:rPr lang="fr-FR" altLang="en-US" sz="2400" b="1" dirty="0" smtClean="0">
                <a:latin typeface="Arial Narrow" panose="020B0606020202030204" pitchFamily="34" charset="0"/>
              </a:rPr>
              <a:t>Food Technology </a:t>
            </a:r>
            <a:r>
              <a:rPr lang="fr-FR" altLang="en-US" sz="2400" b="1" dirty="0" err="1">
                <a:latin typeface="Arial Narrow" panose="020B0606020202030204" pitchFamily="34" charset="0"/>
              </a:rPr>
              <a:t>R</a:t>
            </a:r>
            <a:r>
              <a:rPr lang="fr-FR" altLang="en-US" sz="2400" b="1" dirty="0" err="1" smtClean="0">
                <a:latin typeface="Arial Narrow" panose="020B0606020202030204" pitchFamily="34" charset="0"/>
              </a:rPr>
              <a:t>esearch</a:t>
            </a:r>
            <a:endParaRPr lang="fr-FR" altLang="en-US" sz="2400" b="1" dirty="0" smtClean="0">
              <a:latin typeface="Arial Narrow" panose="020B0606020202030204" pitchFamily="34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fr-FR" altLang="en-US" sz="2200" dirty="0" smtClean="0">
                <a:latin typeface="Arial Narrow" panose="020B0606020202030204" pitchFamily="34" charset="0"/>
              </a:rPr>
              <a:t>CNTA (National Center for Food Technology)</a:t>
            </a:r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fr-FR" altLang="en-US" sz="2400" dirty="0" smtClean="0">
                <a:latin typeface="Arial Narrow" panose="020B0606020202030204" pitchFamily="34" charset="0"/>
              </a:rPr>
              <a:t>ISABU (PVPAE, </a:t>
            </a:r>
            <a:r>
              <a:rPr lang="fr-FR" altLang="en-US" sz="2400" dirty="0" err="1" smtClean="0">
                <a:latin typeface="Arial Narrow" panose="020B0606020202030204" pitchFamily="34" charset="0"/>
              </a:rPr>
              <a:t>embryonic</a:t>
            </a:r>
            <a:r>
              <a:rPr lang="fr-FR" altLang="en-US" sz="2400" dirty="0" smtClean="0">
                <a:latin typeface="Arial Narrow" panose="020B0606020202030204" pitchFamily="34" charset="0"/>
              </a:rPr>
              <a:t> stage)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ClrTx/>
              <a:buFont typeface="+mj-lt"/>
              <a:buAutoNum type="arabicPeriod"/>
            </a:pPr>
            <a:endParaRPr lang="fr-FR" altLang="en-US" sz="2400" b="1" dirty="0" smtClean="0"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ClrTx/>
              <a:buFont typeface="+mj-lt"/>
              <a:buAutoNum type="arabicPeriod"/>
            </a:pPr>
            <a:r>
              <a:rPr lang="fr-FR" altLang="en-US" sz="2400" b="1" dirty="0" smtClean="0">
                <a:latin typeface="Arial Narrow" panose="020B0606020202030204" pitchFamily="34" charset="0"/>
              </a:rPr>
              <a:t>Animal </a:t>
            </a:r>
            <a:r>
              <a:rPr lang="fr-FR" altLang="en-US" sz="2400" b="1" dirty="0" err="1">
                <a:latin typeface="Arial Narrow" panose="020B0606020202030204" pitchFamily="34" charset="0"/>
              </a:rPr>
              <a:t>H</a:t>
            </a:r>
            <a:r>
              <a:rPr lang="fr-FR" altLang="en-US" sz="2400" b="1" dirty="0" err="1" smtClean="0">
                <a:latin typeface="Arial Narrow" panose="020B0606020202030204" pitchFamily="34" charset="0"/>
              </a:rPr>
              <a:t>ealth</a:t>
            </a:r>
            <a:r>
              <a:rPr lang="fr-FR" altLang="en-US" sz="2400" b="1" dirty="0" smtClean="0">
                <a:latin typeface="Arial Narrow" panose="020B0606020202030204" pitchFamily="34" charset="0"/>
              </a:rPr>
              <a:t> </a:t>
            </a:r>
            <a:r>
              <a:rPr lang="fr-FR" altLang="en-US" sz="2400" b="1" dirty="0" err="1">
                <a:latin typeface="Arial Narrow" panose="020B0606020202030204" pitchFamily="34" charset="0"/>
              </a:rPr>
              <a:t>R</a:t>
            </a:r>
            <a:r>
              <a:rPr lang="fr-FR" altLang="en-US" sz="2400" b="1" dirty="0" err="1" smtClean="0">
                <a:latin typeface="Arial Narrow" panose="020B0606020202030204" pitchFamily="34" charset="0"/>
              </a:rPr>
              <a:t>esearch</a:t>
            </a:r>
            <a:endParaRPr lang="fr-FR" altLang="en-US" sz="2400" b="1" dirty="0" smtClean="0">
              <a:latin typeface="Arial Narrow" panose="020B0606020202030204" pitchFamily="34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fr-FR" altLang="en-US" sz="2200" dirty="0" smtClean="0">
                <a:latin typeface="Arial Narrow" panose="020B0606020202030204" pitchFamily="34" charset="0"/>
              </a:rPr>
              <a:t>National </a:t>
            </a:r>
            <a:r>
              <a:rPr lang="fr-FR" altLang="en-US" sz="2200" dirty="0" err="1" smtClean="0">
                <a:latin typeface="Arial Narrow" panose="020B0606020202030204" pitchFamily="34" charset="0"/>
              </a:rPr>
              <a:t>veterinary</a:t>
            </a:r>
            <a:r>
              <a:rPr lang="fr-FR" altLang="en-US" sz="2200" dirty="0" smtClean="0">
                <a:latin typeface="Arial Narrow" panose="020B0606020202030204" pitchFamily="34" charset="0"/>
              </a:rPr>
              <a:t> </a:t>
            </a:r>
            <a:r>
              <a:rPr lang="fr-FR" altLang="en-US" sz="2200" dirty="0" err="1" smtClean="0">
                <a:latin typeface="Arial Narrow" panose="020B0606020202030204" pitchFamily="34" charset="0"/>
              </a:rPr>
              <a:t>laboratory</a:t>
            </a:r>
            <a:endParaRPr lang="en-US" altLang="en-US" sz="2200" dirty="0">
              <a:latin typeface="Arial Narrow" panose="020B0606020202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9075" y="31750"/>
            <a:ext cx="8686800" cy="8382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FF00"/>
                </a:solidFill>
                <a:latin typeface="Arial Narrow" panose="020B0606020202030204" pitchFamily="34" charset="0"/>
                <a:cs typeface="Arial" charset="0"/>
              </a:rPr>
              <a:t>Types of agricultural research carried out in Burundi</a:t>
            </a:r>
            <a:endParaRPr lang="fr-FR" altLang="fr-FR" sz="2800" b="1" dirty="0">
              <a:solidFill>
                <a:srgbClr val="FFFF00"/>
              </a:solidFill>
              <a:latin typeface="Arial Narrow" panose="020B0606020202030204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152400" y="990600"/>
            <a:ext cx="8839200" cy="5867400"/>
          </a:xfrm>
          <a:prstGeom prst="rect">
            <a:avLst/>
          </a:prstGeom>
          <a:ln>
            <a:solidFill>
              <a:srgbClr val="FF00FF"/>
            </a:solidFill>
          </a:ln>
        </p:spPr>
        <p:txBody>
          <a:bodyPr/>
          <a:lstStyle/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b="1" dirty="0">
                <a:latin typeface="Arial Narrow" panose="020B0606020202030204" pitchFamily="34" charset="0"/>
                <a:cs typeface="+mn-cs"/>
              </a:rPr>
              <a:t>Public administrative establishment, placed under the supervision of the Minister in charge of A</a:t>
            </a:r>
            <a:r>
              <a:rPr lang="en-US" sz="2800" b="1" dirty="0" smtClean="0">
                <a:latin typeface="Arial Narrow" panose="020B0606020202030204" pitchFamily="34" charset="0"/>
                <a:cs typeface="+mn-cs"/>
              </a:rPr>
              <a:t>griculture </a:t>
            </a:r>
            <a:r>
              <a:rPr lang="en-US" sz="2800" b="1" dirty="0">
                <a:latin typeface="Arial Narrow" panose="020B0606020202030204" pitchFamily="34" charset="0"/>
                <a:cs typeface="+mn-cs"/>
              </a:rPr>
              <a:t>and </a:t>
            </a:r>
            <a:r>
              <a:rPr lang="en-US" sz="2800" b="1" dirty="0" smtClean="0">
                <a:latin typeface="Arial Narrow" panose="020B0606020202030204" pitchFamily="34" charset="0"/>
                <a:cs typeface="+mn-cs"/>
              </a:rPr>
              <a:t>Livestock</a:t>
            </a:r>
            <a:r>
              <a:rPr lang="en-US" sz="2800" b="1" dirty="0">
                <a:latin typeface="Arial Narrow" panose="020B0606020202030204" pitchFamily="34" charset="0"/>
                <a:cs typeface="+mn-cs"/>
              </a:rPr>
              <a:t>;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2800" b="1" dirty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Created by legislative ordinance n</a:t>
            </a:r>
            <a:r>
              <a:rPr lang="en-US" sz="2800" b="1" dirty="0">
                <a:latin typeface="Arial Narrow" panose="020B0606020202030204" pitchFamily="34" charset="0"/>
                <a:cs typeface="+mn-cs"/>
              </a:rPr>
              <a:t> ° B7 / 11 of June 22, 1962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2800" b="1" dirty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b="1" dirty="0">
                <a:latin typeface="Arial Narrow" panose="020B0606020202030204" pitchFamily="34" charset="0"/>
                <a:cs typeface="+mn-cs"/>
              </a:rPr>
              <a:t>The order of its creation has been reviewed by</a:t>
            </a:r>
          </a:p>
          <a:p>
            <a:pPr lvl="2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Decree No. 100/202 of </a:t>
            </a:r>
            <a:r>
              <a:rPr lang="en-US" sz="2800" b="1" dirty="0">
                <a:latin typeface="Arial Narrow" panose="020B0606020202030204" pitchFamily="34" charset="0"/>
                <a:cs typeface="+mn-cs"/>
              </a:rPr>
              <a:t>9/15/2014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 reorganizing ISABU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and</a:t>
            </a:r>
          </a:p>
          <a:p>
            <a:pPr lvl="2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Ministerial 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Order No. 710/1862 of </a:t>
            </a:r>
            <a:r>
              <a:rPr lang="en-US" sz="2800" b="1" dirty="0">
                <a:latin typeface="Arial Narrow" panose="020B0606020202030204" pitchFamily="34" charset="0"/>
                <a:cs typeface="+mn-cs"/>
              </a:rPr>
              <a:t>11/28/2014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, organizing the ISABU services.</a:t>
            </a:r>
            <a:endParaRPr lang="en-US" sz="240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0"/>
            <a:ext cx="8839200" cy="9906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Arial Narrow" panose="020B0606020202030204" pitchFamily="34" charset="0"/>
              </a:rPr>
              <a:t>Institute of Agronomic Sciences of Burundi</a:t>
            </a:r>
            <a:endParaRPr lang="fr-FR" altLang="fr-FR" sz="3600" b="1" dirty="0">
              <a:solidFill>
                <a:srgbClr val="FFFF00"/>
              </a:solidFill>
              <a:latin typeface="Bookman Old Style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0" y="914400"/>
            <a:ext cx="9144000" cy="5943600"/>
          </a:xfrm>
          <a:prstGeom prst="rect">
            <a:avLst/>
          </a:prstGeom>
          <a:ln>
            <a:solidFill>
              <a:srgbClr val="FF00FF"/>
            </a:solidFill>
          </a:ln>
        </p:spPr>
        <p:txBody>
          <a:bodyPr>
            <a:normAutofit/>
          </a:bodyPr>
          <a:lstStyle/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fr-FR" sz="2600" b="1" dirty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600" b="1" dirty="0">
                <a:latin typeface="Arial Narrow" panose="020B0606020202030204" pitchFamily="34" charset="0"/>
                <a:cs typeface="+mn-cs"/>
              </a:rPr>
              <a:t>Vision:</a:t>
            </a:r>
            <a:r>
              <a:rPr lang="en-US" sz="2600" dirty="0">
                <a:latin typeface="Arial Narrow" panose="020B0606020202030204" pitchFamily="34" charset="0"/>
                <a:cs typeface="+mn-cs"/>
              </a:rPr>
              <a:t> To contribute to the establishment of a dynamic agricultural sector based on </a:t>
            </a:r>
            <a:r>
              <a:rPr lang="en-US" sz="2600" dirty="0">
                <a:solidFill>
                  <a:srgbClr val="FF0000"/>
                </a:solidFill>
                <a:latin typeface="Arial Narrow" panose="020B0606020202030204" pitchFamily="34" charset="0"/>
                <a:cs typeface="+mn-cs"/>
              </a:rPr>
              <a:t>innovations</a:t>
            </a:r>
            <a:r>
              <a:rPr lang="en-US" sz="2600" dirty="0">
                <a:latin typeface="Arial Narrow" panose="020B0606020202030204" pitchFamily="34" charset="0"/>
                <a:cs typeface="+mn-cs"/>
              </a:rPr>
              <a:t>, </a:t>
            </a:r>
            <a:r>
              <a:rPr lang="en-US" sz="2600" dirty="0">
                <a:solidFill>
                  <a:srgbClr val="FF0000"/>
                </a:solidFill>
                <a:latin typeface="Arial Narrow" panose="020B0606020202030204" pitchFamily="34" charset="0"/>
                <a:cs typeface="+mn-cs"/>
              </a:rPr>
              <a:t>knowledge</a:t>
            </a:r>
            <a:r>
              <a:rPr lang="en-US" sz="2600" dirty="0">
                <a:latin typeface="Arial Narrow" panose="020B0606020202030204" pitchFamily="34" charset="0"/>
                <a:cs typeface="+mn-cs"/>
              </a:rPr>
              <a:t> and </a:t>
            </a:r>
            <a:r>
              <a:rPr lang="en-US" sz="2600" dirty="0">
                <a:solidFill>
                  <a:srgbClr val="FF0000"/>
                </a:solidFill>
                <a:latin typeface="Arial Narrow" panose="020B0606020202030204" pitchFamily="34" charset="0"/>
                <a:cs typeface="+mn-cs"/>
              </a:rPr>
              <a:t>approaches</a:t>
            </a:r>
            <a:r>
              <a:rPr lang="en-US" sz="2600" dirty="0">
                <a:latin typeface="Arial Narrow" panose="020B0606020202030204" pitchFamily="34" charset="0"/>
                <a:cs typeface="+mn-cs"/>
              </a:rPr>
              <a:t> that meet the needs of users of research results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2600" b="1" dirty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600" b="1" dirty="0">
                <a:latin typeface="Arial Narrow" panose="020B0606020202030204" pitchFamily="34" charset="0"/>
                <a:cs typeface="+mn-cs"/>
              </a:rPr>
              <a:t>Mission: </a:t>
            </a:r>
            <a:r>
              <a:rPr lang="en-US" sz="2600" dirty="0">
                <a:latin typeface="Arial Narrow" panose="020B0606020202030204" pitchFamily="34" charset="0"/>
                <a:cs typeface="+mn-cs"/>
              </a:rPr>
              <a:t>To promote the scientific development of agriculture and animal husbandry in Burundi.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2600" b="1" dirty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600" b="1" dirty="0">
                <a:latin typeface="Arial Narrow" panose="020B0606020202030204" pitchFamily="34" charset="0"/>
                <a:cs typeface="+mn-cs"/>
              </a:rPr>
              <a:t>National mandate </a:t>
            </a:r>
            <a:r>
              <a:rPr lang="en-US" sz="2600" b="1" dirty="0">
                <a:solidFill>
                  <a:srgbClr val="FF0000"/>
                </a:solidFill>
                <a:latin typeface="Arial Narrow" panose="020B0606020202030204" pitchFamily="34" charset="0"/>
                <a:cs typeface="+mn-cs"/>
              </a:rPr>
              <a:t>to coordinate</a:t>
            </a:r>
            <a:r>
              <a:rPr lang="en-US" sz="2600" b="1" dirty="0">
                <a:latin typeface="Arial Narrow" panose="020B0606020202030204" pitchFamily="34" charset="0"/>
                <a:cs typeface="+mn-cs"/>
              </a:rPr>
              <a:t> </a:t>
            </a:r>
            <a:r>
              <a:rPr lang="en-US" sz="2600" dirty="0">
                <a:latin typeface="Arial Narrow" panose="020B0606020202030204" pitchFamily="34" charset="0"/>
                <a:cs typeface="+mn-cs"/>
              </a:rPr>
              <a:t>agricultural research in Burundi. In this capacity, ISABU </a:t>
            </a:r>
            <a:r>
              <a:rPr lang="en-US" sz="2600" b="1" dirty="0">
                <a:solidFill>
                  <a:srgbClr val="FF0000"/>
                </a:solidFill>
                <a:latin typeface="Arial Narrow" panose="020B0606020202030204" pitchFamily="34" charset="0"/>
                <a:cs typeface="+mn-cs"/>
              </a:rPr>
              <a:t>guides</a:t>
            </a:r>
            <a:r>
              <a:rPr lang="en-US" sz="2600" dirty="0">
                <a:latin typeface="Arial Narrow" panose="020B0606020202030204" pitchFamily="34" charset="0"/>
                <a:cs typeface="+mn-cs"/>
              </a:rPr>
              <a:t> research initiatives, </a:t>
            </a:r>
            <a:r>
              <a:rPr lang="en-US" sz="2600" b="1" dirty="0">
                <a:solidFill>
                  <a:srgbClr val="FF0000"/>
                </a:solidFill>
                <a:latin typeface="Arial Narrow" panose="020B0606020202030204" pitchFamily="34" charset="0"/>
                <a:cs typeface="+mn-cs"/>
              </a:rPr>
              <a:t>centralizes and validates</a:t>
            </a:r>
            <a:r>
              <a:rPr lang="en-US" sz="2600" dirty="0">
                <a:latin typeface="Arial Narrow" panose="020B0606020202030204" pitchFamily="34" charset="0"/>
                <a:cs typeface="+mn-cs"/>
              </a:rPr>
              <a:t> their results before </a:t>
            </a:r>
            <a:r>
              <a:rPr lang="en-US" sz="2600" b="1" dirty="0">
                <a:solidFill>
                  <a:srgbClr val="FF0000"/>
                </a:solidFill>
                <a:latin typeface="Arial Narrow" panose="020B0606020202030204" pitchFamily="34" charset="0"/>
                <a:cs typeface="+mn-cs"/>
              </a:rPr>
              <a:t>transferring </a:t>
            </a:r>
            <a:r>
              <a:rPr lang="en-US" sz="26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+mn-cs"/>
              </a:rPr>
              <a:t>(Giving them back)</a:t>
            </a:r>
            <a:r>
              <a:rPr lang="en-US" sz="2600" dirty="0" smtClean="0">
                <a:latin typeface="Arial Narrow" panose="020B0606020202030204" pitchFamily="34" charset="0"/>
                <a:cs typeface="+mn-cs"/>
              </a:rPr>
              <a:t> </a:t>
            </a:r>
            <a:r>
              <a:rPr lang="en-US" sz="2600" dirty="0">
                <a:latin typeface="Arial Narrow" panose="020B0606020202030204" pitchFamily="34" charset="0"/>
                <a:cs typeface="+mn-cs"/>
              </a:rPr>
              <a:t>to the services and partners in charge of extension for their use and adoption.</a:t>
            </a:r>
            <a:endParaRPr lang="fr-FR" sz="2500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altLang="fr-FR" sz="3600" b="1" dirty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Vision, Mission and Mandate  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 descr="KIg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36" r="12308"/>
          <a:stretch>
            <a:fillRect/>
          </a:stretch>
        </p:blipFill>
        <p:spPr bwMode="auto">
          <a:xfrm>
            <a:off x="3181350" y="0"/>
            <a:ext cx="5980113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3181350" cy="2209800"/>
          </a:xfrm>
          <a:prstGeom prst="rect">
            <a:avLst/>
          </a:prstGeom>
          <a:solidFill>
            <a:srgbClr val="00B050"/>
          </a:solidFill>
        </p:spPr>
        <p:txBody>
          <a:bodyPr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3600" b="1" dirty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ISABU Geographic </a:t>
            </a:r>
            <a:r>
              <a:rPr lang="fr-FR" altLang="fr-FR" sz="3600" b="1" dirty="0" err="1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Coverage</a:t>
            </a:r>
            <a:endParaRPr lang="fr-FR" altLang="fr-FR" sz="3600" b="1" dirty="0">
              <a:solidFill>
                <a:srgbClr val="FFFF00"/>
              </a:solidFill>
              <a:latin typeface="Arial Narrow" panose="020B0606020202030204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27652" name="Rectangle 1"/>
          <p:cNvSpPr>
            <a:spLocks noChangeArrowheads="1"/>
          </p:cNvSpPr>
          <p:nvPr/>
        </p:nvSpPr>
        <p:spPr bwMode="auto">
          <a:xfrm>
            <a:off x="0" y="2895600"/>
            <a:ext cx="30480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regional research stations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v"/>
            </a:pPr>
            <a:endParaRPr lang="en-US" altLang="en-US" sz="3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Innovation Centers</a:t>
            </a:r>
            <a:endParaRPr lang="fr-FR" altLang="en-US" sz="3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-53975"/>
            <a:ext cx="9144000" cy="6858000"/>
          </a:xfrm>
          <a:ln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altLang="fr-FR" sz="2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     </a:t>
            </a:r>
            <a:br>
              <a:rPr lang="fr-FR" altLang="fr-FR" sz="2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fr-FR" altLang="fr-FR" sz="2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endParaRPr lang="fr-FR" altLang="fr-FR" sz="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8675" name="Group 29"/>
          <p:cNvGrpSpPr>
            <a:grpSpLocks/>
          </p:cNvGrpSpPr>
          <p:nvPr/>
        </p:nvGrpSpPr>
        <p:grpSpPr bwMode="auto">
          <a:xfrm>
            <a:off x="152400" y="990600"/>
            <a:ext cx="8839200" cy="5865813"/>
            <a:chOff x="3124200" y="990600"/>
            <a:chExt cx="5867400" cy="5866547"/>
          </a:xfrm>
        </p:grpSpPr>
        <p:sp>
          <p:nvSpPr>
            <p:cNvPr id="9" name="Rectangle 8"/>
            <p:cNvSpPr/>
            <p:nvPr/>
          </p:nvSpPr>
          <p:spPr>
            <a:xfrm>
              <a:off x="6705970" y="2895838"/>
              <a:ext cx="2285630" cy="2438705"/>
            </a:xfrm>
            <a:prstGeom prst="rect">
              <a:avLst/>
            </a:prstGeom>
            <a:noFill/>
            <a:ln w="3175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8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International</a:t>
              </a:r>
            </a:p>
            <a:p>
              <a:pPr eaLnBrk="1" hangingPunct="1">
                <a:defRPr/>
              </a:pPr>
              <a:r>
                <a:rPr lang="fr-FR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CIP, CIAT, IRRI, CYMMIT, ICRISAT, ILRI, IITA, </a:t>
              </a:r>
              <a:r>
                <a:rPr lang="fr-FR" sz="2400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Bioversity</a:t>
              </a:r>
              <a:r>
                <a:rPr lang="fr-FR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 International,</a:t>
              </a:r>
            </a:p>
            <a:p>
              <a:pPr eaLnBrk="1" hangingPunct="1">
                <a:defRPr/>
              </a:pPr>
              <a:r>
                <a:rPr lang="fr-FR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CABI-</a:t>
              </a:r>
              <a:r>
                <a:rPr lang="fr-FR" sz="2400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Plantwise</a:t>
              </a:r>
              <a:r>
                <a:rPr lang="fr-FR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 etc.</a:t>
              </a:r>
              <a:r>
                <a:rPr lang="en-US" sz="2400" b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 </a:t>
              </a:r>
              <a:endParaRPr lang="en-US" sz="24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24200" y="990600"/>
              <a:ext cx="5867400" cy="1752819"/>
            </a:xfrm>
            <a:prstGeom prst="rect">
              <a:avLst/>
            </a:prstGeom>
            <a:noFill/>
            <a:ln w="3175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eaLnBrk="1" hangingPunct="1">
                <a:defRPr/>
              </a:pPr>
              <a:r>
                <a:rPr lang="en-US" sz="24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                                                 </a:t>
              </a:r>
              <a:r>
                <a:rPr lang="en-US" sz="2400" b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National</a:t>
              </a:r>
              <a:endParaRPr lang="en-US" sz="24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  <a:p>
              <a:pPr algn="just" eaLnBrk="1" hangingPunct="1">
                <a:defRPr/>
              </a:pPr>
              <a:r>
                <a:rPr lang="en-US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CNTA, </a:t>
              </a:r>
              <a:r>
                <a:rPr lang="en-US" sz="24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UB/FABI</a:t>
              </a:r>
              <a:r>
                <a:rPr lang="en-US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, </a:t>
              </a:r>
              <a:r>
                <a:rPr lang="en-US" sz="24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UN/FACAGRO</a:t>
              </a:r>
              <a:r>
                <a:rPr lang="en-US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, ONCCS, OTB, COPROSEBU, FERMIERS, BREEDERS, ONCCS, ODECA, SRDI, SOSUMO, COGERCO, PRODEFI, PAIOSA, AGROBIOTEC, WV, CRS, NGOs</a:t>
              </a:r>
              <a:r>
                <a:rPr lang="en-US" sz="2000" b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 </a:t>
              </a:r>
              <a:endParaRPr lang="en-US" sz="20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24200" y="5639382"/>
              <a:ext cx="5867400" cy="1217765"/>
            </a:xfrm>
            <a:prstGeom prst="rect">
              <a:avLst/>
            </a:prstGeom>
            <a:noFill/>
            <a:ln w="3175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Main Donors</a:t>
              </a:r>
            </a:p>
            <a:p>
              <a:pPr algn="ctr" eaLnBrk="1" hangingPunct="1">
                <a:defRPr/>
              </a:pPr>
              <a:r>
                <a:rPr lang="en-US" sz="28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Government of Burundi, ADB, WB, EU, IFAD, SDC, </a:t>
              </a:r>
              <a:r>
                <a:rPr lang="en-US" sz="28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BADEA</a:t>
              </a:r>
              <a:r>
                <a:rPr lang="en-US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 </a:t>
              </a:r>
              <a:endParaRPr lang="en-US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24200" y="2895838"/>
              <a:ext cx="1600679" cy="2438705"/>
            </a:xfrm>
            <a:prstGeom prst="rect">
              <a:avLst/>
            </a:prstGeom>
            <a:noFill/>
            <a:ln w="3175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36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  <a:p>
              <a:pPr algn="ctr" eaLnBrk="1" hangingPunct="1">
                <a:defRPr/>
              </a:pPr>
              <a:r>
                <a:rPr lang="en-US" sz="28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Regional</a:t>
              </a:r>
            </a:p>
            <a:p>
              <a:pPr algn="ctr" eaLnBrk="1" hangingPunct="1">
                <a:defRPr/>
              </a:pPr>
              <a:r>
                <a:rPr lang="en-US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ASARECA, FARA, PABRA, NARO, KARLO, RAB, TARI, INERA</a:t>
              </a:r>
              <a:endParaRPr lang="en-US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  <a:p>
              <a:pPr algn="ctr" eaLnBrk="1" hangingPunct="1"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 </a:t>
              </a:r>
            </a:p>
          </p:txBody>
        </p:sp>
        <p:sp>
          <p:nvSpPr>
            <p:cNvPr id="26" name="Left-Right Arrow 25"/>
            <p:cNvSpPr/>
            <p:nvPr/>
          </p:nvSpPr>
          <p:spPr>
            <a:xfrm>
              <a:off x="4800751" y="3810353"/>
              <a:ext cx="1828293" cy="762095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600" b="1" dirty="0">
                  <a:latin typeface="Arial Narrow" panose="020B0606020202030204" pitchFamily="34" charset="0"/>
                </a:rPr>
                <a:t>ISABU</a:t>
              </a:r>
            </a:p>
          </p:txBody>
        </p:sp>
      </p:grpSp>
      <p:sp>
        <p:nvSpPr>
          <p:cNvPr id="31" name="Title 1"/>
          <p:cNvSpPr txBox="1">
            <a:spLocks/>
          </p:cNvSpPr>
          <p:nvPr/>
        </p:nvSpPr>
        <p:spPr>
          <a:xfrm>
            <a:off x="152400" y="76200"/>
            <a:ext cx="8839200" cy="8382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altLang="fr-FR" sz="3600" b="1" dirty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Collaboration and partnerships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3757613" y="4419600"/>
            <a:ext cx="533400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6200000">
            <a:off x="3452813" y="3108325"/>
            <a:ext cx="1143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2400" y="0"/>
            <a:ext cx="8839200" cy="6858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BE" sz="3600" b="1" dirty="0">
                <a:solidFill>
                  <a:srgbClr val="FFFF00"/>
                </a:solidFill>
                <a:latin typeface="Arial Narrow" panose="020B0606020202030204" pitchFamily="34" charset="0"/>
              </a:rPr>
              <a:t>Area of intervention</a:t>
            </a:r>
            <a:endParaRPr lang="fr-FR" altLang="fr-FR" sz="3200" b="1" dirty="0">
              <a:solidFill>
                <a:srgbClr val="FFFF00"/>
              </a:solidFill>
              <a:latin typeface="Bookman Old Style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844445"/>
              </p:ext>
            </p:extLst>
          </p:nvPr>
        </p:nvGraphicFramePr>
        <p:xfrm>
          <a:off x="122238" y="762000"/>
          <a:ext cx="8991600" cy="6403977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899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1. 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Food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crops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 and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oilseeds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2.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Industrial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crops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 for export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3. Horticulture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4.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Indigenous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 and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medicinal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 cultures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5. </a:t>
                      </a:r>
                      <a:r>
                        <a:rPr lang="en-US" sz="3000" b="0" dirty="0" smtClean="0">
                          <a:effectLst/>
                          <a:latin typeface="Arial Narrow" panose="020B0606020202030204" pitchFamily="34" charset="0"/>
                        </a:rPr>
                        <a:t>Improvement of livestock performance (breeding)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000" b="0" dirty="0">
                          <a:effectLst/>
                          <a:latin typeface="Arial Narrow" panose="020B0606020202030204" pitchFamily="34" charset="0"/>
                        </a:rPr>
                        <a:t>6. </a:t>
                      </a:r>
                      <a:r>
                        <a:rPr lang="en-US" sz="3000" b="0" dirty="0" smtClean="0">
                          <a:effectLst/>
                          <a:latin typeface="Arial Narrow" panose="020B0606020202030204" pitchFamily="34" charset="0"/>
                        </a:rPr>
                        <a:t>Agricultural and livestock products promotion 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000" b="0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fr-FR" sz="3000" b="0" dirty="0" smtClean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en-US" sz="3000" b="0" dirty="0" smtClean="0">
                          <a:effectLst/>
                          <a:latin typeface="Arial Narrow" panose="020B0606020202030204" pitchFamily="34" charset="0"/>
                        </a:rPr>
                        <a:t> Agrarian systems and rural economy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8. 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Agriculture and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environment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.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Laboratories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10.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Prebase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seeds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11. 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Scientific documentation and communication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89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12.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Biometrics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 and </a:t>
                      </a:r>
                      <a:r>
                        <a:rPr lang="fr-BE" sz="3000" b="0" dirty="0" err="1" smtClean="0">
                          <a:effectLst/>
                          <a:latin typeface="Arial Narrow" panose="020B0606020202030204" pitchFamily="34" charset="0"/>
                        </a:rPr>
                        <a:t>Computing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331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3000" b="0" dirty="0">
                          <a:effectLst/>
                          <a:latin typeface="Arial Narrow" panose="020B0606020202030204" pitchFamily="34" charset="0"/>
                        </a:rPr>
                        <a:t>13. </a:t>
                      </a:r>
                      <a:r>
                        <a:rPr lang="fr-BE" sz="3000" b="0" dirty="0" smtClean="0">
                          <a:effectLst/>
                          <a:latin typeface="Arial Narrow" panose="020B0606020202030204" pitchFamily="34" charset="0"/>
                        </a:rPr>
                        <a:t>Training and Service</a:t>
                      </a:r>
                      <a:endParaRPr lang="en-US" sz="3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8" marR="37498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228600" y="762000"/>
            <a:ext cx="8686800" cy="6096000"/>
          </a:xfrm>
          <a:prstGeom prst="rect">
            <a:avLst/>
          </a:prstGeom>
          <a:ln>
            <a:solidFill>
              <a:srgbClr val="FF00FF"/>
            </a:solidFill>
          </a:ln>
        </p:spPr>
        <p:txBody>
          <a:bodyPr/>
          <a:lstStyle/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Burundi's </a:t>
            </a:r>
            <a:r>
              <a:rPr lang="en-US" sz="2800" b="1" dirty="0">
                <a:latin typeface="Arial Narrow" panose="020B0606020202030204" pitchFamily="34" charset="0"/>
                <a:cs typeface="+mn-cs"/>
              </a:rPr>
              <a:t>partnership agreements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 with research organizations at the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National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, regional and international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levels;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sz="2800" dirty="0" smtClean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The 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existence of the National Development Plan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(NDP/PND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) of Burundi [2018-2027],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strategies 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and </a:t>
            </a:r>
            <a:r>
              <a:rPr lang="en-US" sz="2800" dirty="0" smtClean="0">
                <a:latin typeface="Arial Narrow" panose="020B0606020202030204" pitchFamily="34" charset="0"/>
              </a:rPr>
              <a:t>sector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policies </a:t>
            </a:r>
            <a:r>
              <a:rPr lang="en-US" sz="2800" b="1" dirty="0" smtClean="0">
                <a:latin typeface="Arial Narrow" panose="020B0606020202030204" pitchFamily="34" charset="0"/>
                <a:cs typeface="+mn-cs"/>
              </a:rPr>
              <a:t>favorable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 for 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agricultural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research;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sz="2800" dirty="0" smtClean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The 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existence of an Agricultural Research Master Plan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(ARMP/PDRA) 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Strategic vision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2021-2030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sz="2800" dirty="0" smtClean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The 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manifest desire of the Government of Burundi to make science, technology and research a tool for sustainable development;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0"/>
            <a:ext cx="8686800" cy="7620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FF00"/>
                </a:solidFill>
                <a:latin typeface="Arial Narrow" panose="020B0606020202030204" pitchFamily="34" charset="0"/>
                <a:cs typeface="Arial" charset="0"/>
              </a:rPr>
              <a:t>Opportunities for </a:t>
            </a:r>
            <a:r>
              <a:rPr lang="en-US" sz="3200" b="1" dirty="0" smtClean="0">
                <a:solidFill>
                  <a:srgbClr val="FFFF00"/>
                </a:solidFill>
                <a:latin typeface="Arial Narrow" panose="020B0606020202030204" pitchFamily="34" charset="0"/>
                <a:cs typeface="Arial" charset="0"/>
              </a:rPr>
              <a:t>Agricultural </a:t>
            </a:r>
            <a:r>
              <a:rPr lang="en-US" sz="3200" b="1" dirty="0">
                <a:solidFill>
                  <a:srgbClr val="FFFF00"/>
                </a:solidFill>
                <a:latin typeface="Arial Narrow" panose="020B0606020202030204" pitchFamily="34" charset="0"/>
                <a:cs typeface="Arial" charset="0"/>
              </a:rPr>
              <a:t>R</a:t>
            </a:r>
            <a:r>
              <a:rPr lang="en-US" sz="3200" b="1" dirty="0" smtClean="0">
                <a:solidFill>
                  <a:srgbClr val="FFFF00"/>
                </a:solidFill>
                <a:latin typeface="Arial Narrow" panose="020B0606020202030204" pitchFamily="34" charset="0"/>
                <a:cs typeface="Arial" charset="0"/>
              </a:rPr>
              <a:t>esearch </a:t>
            </a:r>
            <a:r>
              <a:rPr lang="en-US" sz="3200" b="1" dirty="0">
                <a:solidFill>
                  <a:srgbClr val="FFFF00"/>
                </a:solidFill>
                <a:latin typeface="Arial Narrow" panose="020B0606020202030204" pitchFamily="34" charset="0"/>
                <a:cs typeface="Arial" charset="0"/>
              </a:rPr>
              <a:t>in Burundi</a:t>
            </a:r>
            <a:endParaRPr lang="fr-FR" altLang="fr-FR" sz="2800" b="1" dirty="0">
              <a:solidFill>
                <a:srgbClr val="FFFF00"/>
              </a:solidFill>
              <a:latin typeface="Arial Narrow" panose="020B0606020202030204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228600" y="1066800"/>
            <a:ext cx="8686800" cy="5638800"/>
          </a:xfrm>
          <a:prstGeom prst="rect">
            <a:avLst/>
          </a:prstGeom>
          <a:ln>
            <a:solidFill>
              <a:srgbClr val="FF00FF"/>
            </a:solidFill>
          </a:ln>
        </p:spPr>
        <p:txBody>
          <a:bodyPr>
            <a:normAutofit/>
          </a:bodyPr>
          <a:lstStyle/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Low level of investment and funding for research;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Less </a:t>
            </a:r>
            <a:r>
              <a:rPr lang="en-US" sz="2800" dirty="0" smtClean="0">
                <a:latin typeface="Arial Narrow" panose="020B0606020202030204" pitchFamily="34" charset="0"/>
                <a:cs typeface="+mn-cs"/>
              </a:rPr>
              <a:t>adapted </a:t>
            </a:r>
            <a:r>
              <a:rPr lang="en-US" sz="2800" dirty="0">
                <a:latin typeface="Arial Narrow" panose="020B0606020202030204" pitchFamily="34" charset="0"/>
                <a:cs typeface="+mn-cs"/>
              </a:rPr>
              <a:t>infrastructure and equipment;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Low capacity in human resources (researchers) having acquired in-depth knowledge in their fields of expertise.</a:t>
            </a: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>
              <a:latin typeface="Arial Narrow" panose="020B0606020202030204" pitchFamily="34" charset="0"/>
              <a:cs typeface="+mn-cs"/>
            </a:endParaRPr>
          </a:p>
          <a:p>
            <a:pPr lvl="1" indent="-457200" algn="just" eaLnBrk="1" fontAlgn="auto" hangingPunct="1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latin typeface="Arial Narrow" panose="020B0606020202030204" pitchFamily="34" charset="0"/>
                <a:cs typeface="+mn-cs"/>
              </a:rPr>
              <a:t>Lack of a body for guidance, regulation and coordination of agricultural research institutes and centers in Burundi (Each center works for itself).</a:t>
            </a:r>
            <a:endParaRPr lang="en-US" sz="2400" b="1" dirty="0"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0"/>
            <a:ext cx="8686800" cy="990600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fr-FR" sz="3200" b="1" dirty="0" smtClean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Constraints/challenges </a:t>
            </a:r>
            <a:r>
              <a:rPr lang="en-US" altLang="fr-FR" sz="3200" b="1" dirty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of agricultural research in Burundi</a:t>
            </a:r>
            <a:r>
              <a:rPr lang="fr-FR" altLang="fr-FR" sz="3200" b="1" dirty="0" smtClean="0">
                <a:solidFill>
                  <a:srgbClr val="FFFF00"/>
                </a:solidFill>
                <a:latin typeface="Arial Narrow" panose="020B0606020202030204" pitchFamily="34" charset="0"/>
                <a:ea typeface="+mj-ea"/>
                <a:cs typeface="Times New Roman" pitchFamily="18" charset="0"/>
              </a:rPr>
              <a:t>  </a:t>
            </a:r>
            <a:endParaRPr lang="fr-FR" altLang="fr-FR" sz="3200" b="1" dirty="0">
              <a:solidFill>
                <a:srgbClr val="FFFF00"/>
              </a:solidFill>
              <a:latin typeface="Arial Narrow" panose="020B0606020202030204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2927</TotalTime>
  <Words>741</Words>
  <Application>Microsoft Office PowerPoint</Application>
  <PresentationFormat>On-screen Show (4:3)</PresentationFormat>
  <Paragraphs>98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Bookman Old Style</vt:lpstr>
      <vt:lpstr>Calibri</vt:lpstr>
      <vt:lpstr>Courier New</vt:lpstr>
      <vt:lpstr>Times New Roman</vt:lpstr>
      <vt:lpstr>Tw Cen MT</vt:lpstr>
      <vt:lpstr>Wingdings</vt:lpstr>
      <vt:lpstr>Droplet</vt:lpstr>
      <vt:lpstr>CURRENT STATUS AND PROBLEMS AFFECTING AGRICULTURAL RESEARCH IN BURUNDI   INSTITUTE OF AGRONOMIC SCIENCES OF BURUNDI (ISABU)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Nepomuscene, Ntukamazina</dc:creator>
  <cp:lastModifiedBy>Adapala Ekwamu</cp:lastModifiedBy>
  <cp:revision>256</cp:revision>
  <dcterms:created xsi:type="dcterms:W3CDTF">2020-04-29T07:17:47Z</dcterms:created>
  <dcterms:modified xsi:type="dcterms:W3CDTF">2021-05-25T07:22:45Z</dcterms:modified>
</cp:coreProperties>
</file>