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daniso HARA" initials="MH" lastIdx="4" clrIdx="0">
    <p:extLst>
      <p:ext uri="{19B8F6BF-5375-455C-9EA6-DF929625EA0E}">
        <p15:presenceInfo xmlns:p15="http://schemas.microsoft.com/office/powerpoint/2012/main" userId="S::mhara@luanar.ac.mw::ff888503-836e-4f93-b4ee-5b905e7ea12d" providerId="AD"/>
      </p:ext>
    </p:extLst>
  </p:cmAuthor>
  <p:cmAuthor id="2" name="Dr Precious Gawanani" initials="DG" lastIdx="1" clrIdx="1">
    <p:extLst>
      <p:ext uri="{19B8F6BF-5375-455C-9EA6-DF929625EA0E}">
        <p15:presenceInfo xmlns:p15="http://schemas.microsoft.com/office/powerpoint/2012/main" userId="S::pgawanani@luanar.ac.mw::5e27e10d-2d13-4bbb-8598-c2ca673cdf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59" autoAdjust="0"/>
  </p:normalViewPr>
  <p:slideViewPr>
    <p:cSldViewPr snapToGrid="0">
      <p:cViewPr>
        <p:scale>
          <a:sx n="88" d="100"/>
          <a:sy n="88" d="100"/>
        </p:scale>
        <p:origin x="422" y="-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7E4D-DCA4-42B7-9255-72EC0B88FE6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62E4B-6174-40A8-8FA1-057D3A083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E-learning involves the usage of modern technology to impart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69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-Issues like how to structure the course: How to present the Objectives—Intended Learning Outcomes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-Activities that help students attain the spelt learning outcomes of the course. Work to make your course interactive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-Innovative assessment----explore innovative assessment methods instead of the traditional methods which can be dull in an e-Learning course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29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15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Structure—e-Learning shouldn’t be treated as something not important in the institution</a:t>
            </a:r>
          </a:p>
          <a:p>
            <a:r>
              <a:rPr lang="en-US" dirty="0"/>
              <a:t>Investment in ICT infrastructure, need for quality multimedia Labs/studios for quality video lesson. Good internet connectivity for faculty members. Need for a robust LMS….useability of e-learning platforms plays a big role in stakeholders adopting e-learning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12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instructors have the knowledge and skill about e-learning it becomes easier for them to use in their respective courses. Attitude towards e-Learning is also key, with a positive attitude it becomes easier for instructors to come up with innovative ways of delivering their courses.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10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usually are diverse have varied ICT skill sets –and for a successful e-Learning course there is need to support students get these skills. We shouldn’t assume that because this is a digital age and that all students are comfortable with ICT</a:t>
            </a:r>
          </a:p>
          <a:p>
            <a:endParaRPr lang="en-US" dirty="0"/>
          </a:p>
          <a:p>
            <a:r>
              <a:rPr lang="en-US" dirty="0"/>
              <a:t>Attitude also makes a difference, if one has a positive attitude they can easily acquire the needed skill sets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67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and faculty are key players in successful e-Learning and therefore they both need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09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Pedagogical support: designing e-Learning courses, how to facilitate e-Learning, how to assess e-Learning courses</a:t>
            </a:r>
          </a:p>
          <a:p>
            <a:r>
              <a:rPr lang="en-US" dirty="0"/>
              <a:t>Technological support: how to install some software—</a:t>
            </a:r>
            <a:r>
              <a:rPr lang="en-US" dirty="0" err="1"/>
              <a:t>e.g</a:t>
            </a:r>
            <a:r>
              <a:rPr lang="en-US" dirty="0"/>
              <a:t> software for online grading , software for recording video lessons</a:t>
            </a:r>
          </a:p>
          <a:p>
            <a:r>
              <a:rPr lang="en-US" dirty="0"/>
              <a:t>To encourage faculty take some short courses in online pedagogy—an HEI could consider establishing or attaching some incentives to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43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Leaner support helps to improve retention (a key thing in e-Learning). Need to establish a robust system to serve students better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185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focus on the  first two because by virtue of our respective positions we are very familiar and grounded in iii—Content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88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will keep changing, what we knew yesterday will be obsolete by tomorrow. There is always something we need to learn everyday.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Gamification: is the </a:t>
            </a:r>
            <a:r>
              <a:rPr lang="en-US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practice of applying gaming formats and tactics to boost participation and engagement in e-learning activities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Tenets of a game: storyline, visual design, competition, challenges, rewards, feedback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62E4B-6174-40A8-8FA1-057D3A083C6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44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339AF-768E-4F9B-9860-5CC581058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D9D9F-E178-44B6-A072-8E9A1B745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ADE6A-40C6-4A4C-A645-533A871F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1C795-5E0A-42A5-A9F9-47BBF8145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75A41-66F6-43B7-BD19-0812EE6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6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75EF-C131-4256-91E1-E5BAFE47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3E247-89FB-4B02-B449-C4DA681B5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C95A8-1922-4819-B509-84472B77E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97F2C-F67F-49DD-9B5D-054FB22E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D549-3477-4DA3-A56E-9E588F1A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1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E8718-EDB3-4E27-B11F-CB3C3E934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4B73D-1770-4167-8365-A5CD2283B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0062C-5AE1-448A-AA1E-746D47D3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6AED8-DB28-414B-96A6-03F58AFA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DE37D-95F6-40BE-A603-5F9D8058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EBBDA-960C-4D5B-A45B-37F42360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1405E-ACE6-435F-B1C7-7B07548B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7713-5125-4AF7-B533-57ADDAB7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9CB77-EFD3-435F-9BD8-8F31B83B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C9267-6DD5-4D6E-89A3-B63F59A3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9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49B4-69AF-4D75-94F4-79DEC9A03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3C034-0F15-4499-B415-983364265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6E1ED-7235-4EBE-9BB1-4DE3272A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39757-8070-44B6-975D-1408BCF37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5A02F-D5B1-4252-9784-1B2081B9A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899B9-20AD-4A20-BDB0-02E13017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97904-6D33-49FE-810E-A9B525ECF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0455C-0FB4-43BF-B490-30CC9FB97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2307A-B43A-4D16-9526-1EE8C874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CC87A7-FA3D-4D11-B4E5-9F80E104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94682-0266-49A9-B947-47FE2163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375C-C0ED-48D5-870B-91C3D695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67CBA-1F8C-454C-BEAF-0C2485DE8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744CB-F200-4B4C-9426-ADC1E13D4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8A204-5391-4920-A280-C1771C2D1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764D4-F5F8-40A1-9159-1AEFCD1E7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F7E00-D17B-4D3D-A5C6-083F045C1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21B10A-6F54-4D67-98ED-DB4D74EB7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8CE32B-AD2A-43B2-9FB5-2C97A873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5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D18E1-EB04-4634-BD70-1A19650B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2DFA92-6446-4506-807C-E534ED8A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11C9F-363E-4FE1-A469-458526FA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52012A-6280-4C5F-8771-81C2E010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9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7BDD14-0B3C-4DAC-8669-91A6CDC0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BC450F-968E-4F5F-9976-77105617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09307-0649-44EA-A3C8-EAA03EB0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51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2EA7D-D79B-420C-BACF-E6F20F34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207C1-A9A2-4ADD-B51A-EF842A20E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F98EF-AD82-42C5-BBDC-DEA565AF0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A7A75-B740-435E-857A-13B3B7E3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0A42B-2D8D-4D56-9531-A4880F7A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361DD-D24E-481D-AA3D-6362B8CC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6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79A1A-AE6B-4A2A-A123-7E16729F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92D69C-B8BE-4C7B-9B7C-D9D64DDEB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032A1-E0DB-4C20-9660-D3593E332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950A1-B5CC-4D26-896F-984E12FE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3DC7F-A59D-4D9E-B631-97F1F808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33BF3-79FF-4DD6-9523-0D62C5BB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0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0580F4-9B30-4DA8-9AE8-065DDE491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C864B-D543-480D-AA65-7EF705902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58535-EF2C-4D60-AADB-86FA70944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EBCA9-CB7F-4CCA-B48C-78F646F0F9D7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CFAAF-1B5B-4545-BA3D-8B3E3D2F2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1367F-16EB-4C2E-B616-8D21B64C4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B56D8-DCB9-4C50-B3A9-6E86FB711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7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7256/ser.21202142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1541722"/>
            <a:ext cx="10640754" cy="809073"/>
          </a:xfrm>
        </p:spPr>
        <p:txBody>
          <a:bodyPr anchor="b">
            <a:normAutofit fontScale="90000"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Developing Successful e-Learning Courses in Africa: Key Considerations 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Precious Muni-Wathu Gawanani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9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400B1556-09E2-47BF-9D04-52EAEA130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14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Important Instructor Skill Sets for e-Learning Courses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164" y="2642620"/>
            <a:ext cx="9144000" cy="2509837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online lessons requires that instructors have knowledge of :</a:t>
            </a:r>
          </a:p>
          <a:p>
            <a:pPr algn="l">
              <a:spcBef>
                <a:spcPts val="0"/>
              </a:spcBef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L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</a:t>
            </a:r>
          </a:p>
          <a:p>
            <a:pPr marL="400050" indent="-400050" algn="l">
              <a:spcBef>
                <a:spcPts val="0"/>
              </a:spcBef>
              <a:buFont typeface="+mj-lt"/>
              <a:buAutoNum type="romanL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Pedagogy                                                                     </a:t>
            </a:r>
          </a:p>
          <a:p>
            <a:pPr marL="400050" indent="-400050" algn="l">
              <a:spcBef>
                <a:spcPts val="0"/>
              </a:spcBef>
              <a:buFont typeface="+mj-lt"/>
              <a:buAutoNum type="romanL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Knowledge</a:t>
            </a:r>
          </a:p>
          <a:p>
            <a:pPr>
              <a:spcBef>
                <a:spcPts val="0"/>
              </a:spcBef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popularly know as the Technology Pedagogical Content Knowledge (TPACK) (Schmidt et al. 2009)</a:t>
            </a:r>
            <a:endParaRPr lang="en-M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Important Instructor Skill Set for e-Learning Courses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164" y="2642620"/>
            <a:ext cx="9144000" cy="28437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</a:p>
          <a:p>
            <a:pPr algn="l"/>
            <a:r>
              <a:rPr lang="en-GB" sz="4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to acquire basic technology skills to be used in delivering e-lesson for example: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Navigating the LMS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Recording video lesson using some Open Source Software like OBS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Compressing a video (using Open source tools like the Handbrake)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Sharing a video with students (using You Tube, One Drive, Google Drive, links)</a:t>
            </a:r>
          </a:p>
          <a:p>
            <a:pPr algn="l"/>
            <a:r>
              <a:rPr lang="en-GB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Grading/marking on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 and offline on an LMS</a:t>
            </a:r>
          </a:p>
          <a:p>
            <a:pPr algn="l"/>
            <a:r>
              <a:rPr lang="en-GB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ivestreaming classes for synchronous learning (Zoom, Microsoft Teams, 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oogle Meet, Goo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  Classroom)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Explore Authoring tools </a:t>
            </a:r>
            <a:r>
              <a:rPr lang="en-GB" sz="4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Microsoft Articulate storyline----- help to make the course more interactive</a:t>
            </a:r>
          </a:p>
          <a:p>
            <a:pPr algn="l"/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Explore Gamification (make the course more interactive—</a:t>
            </a:r>
            <a:r>
              <a:rPr lang="en-GB" sz="4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GB" sz="4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quiz would be in a form of game)</a:t>
            </a:r>
          </a:p>
          <a:p>
            <a:pPr algn="l"/>
            <a:r>
              <a:rPr lang="en-GB" sz="4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the right attitude towards technology </a:t>
            </a:r>
          </a:p>
          <a:p>
            <a:pPr marL="400050" indent="-400050" algn="l">
              <a:buFont typeface="+mj-lt"/>
              <a:buAutoNum type="romanLcPeriod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656521"/>
            <a:ext cx="12210788" cy="107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4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Important Instructor Skill Sets for e-Learning Courses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164" y="2642620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Pedagogy</a:t>
            </a:r>
          </a:p>
          <a:p>
            <a:pPr algn="l"/>
            <a:r>
              <a:rPr lang="en-GB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to acquire skills on how to develop an online course:</a:t>
            </a:r>
          </a:p>
          <a:p>
            <a:pPr marL="109537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09587" indent="-400050" algn="l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Introducing a Course/Module</a:t>
            </a:r>
          </a:p>
          <a:p>
            <a:pPr marL="509587" indent="-400050" algn="l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Introducing a Topic/Unit</a:t>
            </a:r>
          </a:p>
          <a:p>
            <a:pPr marL="509587" indent="-400050" algn="l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a Lesson</a:t>
            </a:r>
          </a:p>
          <a:p>
            <a:pPr marL="509587" indent="-400050" algn="l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Concluding a Topic/Unit</a:t>
            </a:r>
          </a:p>
          <a:p>
            <a:pPr marL="509587" indent="-400050" algn="l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Concluding a Course/Module</a:t>
            </a:r>
          </a:p>
          <a:p>
            <a:pPr marL="109537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656521"/>
            <a:ext cx="12210788" cy="107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02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References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164" y="2642620"/>
            <a:ext cx="9144000" cy="2509837"/>
          </a:xfrm>
        </p:spPr>
        <p:txBody>
          <a:bodyPr>
            <a:normAutofit fontScale="70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Aboagye, E.,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Yawson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J. A., &amp; Appiah, K. N. (2020). COVID-19 and E-Learning: the Challenges of Students in Tertiary Institutions. 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Social Education Research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 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(1), 1-8.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  <a:hlinkClick r:id="rId3"/>
              </a:rPr>
              <a:t>https://doi.org/10.37256/ser.212021422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Agbenyegah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T., &amp; Dlamini, B. I. (2019). Investigating The Challenges Of E-Learning In A Developing Institution Of Higher Learning: A Hypothetical Approach. 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Applied Business Research (JABR)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83–96. https://doi.org/10.19030/jabr.v35i3.10303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Omwenga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al, (2004) A model for introducing and implementing e-learning for delivery of educational 	content within the African context.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African Journal of Science and Technology (AJST) Science and 	Engineering Series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Vol. 5, No. 1, pp. 34 – 46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Shahzad, A., Hassan, R., </a:t>
            </a:r>
            <a:r>
              <a:rPr lang="en-US" sz="1800" dirty="0" err="1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Aremu</a:t>
            </a:r>
            <a:r>
              <a:rPr lang="en-US" sz="180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Y., Hussain, A., &amp; Lodhi, R. N. (2020). Effects of COVID-19 in E-learning on higher education institution students: the group comparison between male and female. 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&amp; quantity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1–22. Advance online publication. https://doi.org/10.1007/s11135-020-01028-z</a:t>
            </a:r>
          </a:p>
          <a:p>
            <a:pPr marL="109537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70" y="5656521"/>
            <a:ext cx="12210788" cy="107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5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9833C52F-CE07-4075-9545-38E17AEBD6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0" y="643466"/>
            <a:ext cx="990412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3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/>
          <a:lstStyle/>
          <a:p>
            <a:pPr algn="l"/>
            <a:r>
              <a:rPr lang="en-US" dirty="0"/>
              <a:t>E-Learning in African HEIs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32488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E-Learning is described as the delivery of learning through technology and the internet (Gros et al. 2016; Hong et al. 2017; 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Aljawarneh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E-Learning generally describes technology supported learning where issues like internet, computers, tablets, phones and online platforms like LMSs become key in learning.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E-Learning is becoming institutionalized in HEIs (Shahzad et al, 2020)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COVID-19 pandemic has pushed most HEIs to explore the possibility of offering their programmes online (Aboagye et al, 2020)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COVID-19 caught African HEIs unawares with a lot of them having no capacity to deliver their programmes online in a quality assured manner.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ICT Infrastructure, faculty skill sets, students’ skills for online study, policies supporting online course delivery.</a:t>
            </a: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05" y="6173182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62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What does it take have successful e-Learning?</a:t>
            </a: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Nihuka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(2014) advises us to seriously consider three overarching factors in our efforts to develop successful e-Learning in African HEIs and these are: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Institutional factors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nstructors’ and students’ factors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factors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6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e-Learning Success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Institutional factors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to establish a clear vision that can propel e-Learning: this could include strategic plans to have a robust e-Learning system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for policies that support e-Learning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Organizational structure: Especially in blended institutions, there is need to have a clear structure as to how e-Learning fits into the institution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Resources: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uccessful e-Learning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requires considerable investment in ICT infrastructure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5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e-Learning Success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Instructors’ and Students’ Factors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Instructors’ Knowledge &amp; Skills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Instructors’ Perceptions about e-Learning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9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e-Learning Success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Instructors’ and Students’ Factors ----continued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Students’ knowledge and skills with ICT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Students’ attitude towards e-Learning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18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e-Learning Success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7963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factors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to Instructors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to Students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7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Support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79281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Instructors Support</a:t>
            </a:r>
          </a:p>
          <a:p>
            <a:pPr algn="l"/>
            <a:endParaRPr lang="en-GB" sz="1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Pedagogical and Technological support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8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B08-6D08-4697-AC7A-1D2FFDA6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87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Support Factors</a:t>
            </a:r>
            <a:endParaRPr lang="en-GB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8686A-02F0-4A6C-B329-426CCA16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79281"/>
            <a:ext cx="9144000" cy="2509837"/>
          </a:xfrm>
        </p:spPr>
        <p:txBody>
          <a:bodyPr>
            <a:normAutofit/>
          </a:bodyPr>
          <a:lstStyle/>
          <a:p>
            <a:pPr algn="l"/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Support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should be supported from both angles: Academic  (e.g. tutoring); Non-academic (e.g. psychosocial counselling)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text, player&#10;&#10;Description automatically generated">
            <a:extLst>
              <a:ext uri="{FF2B5EF4-FFF2-40B4-BE49-F238E27FC236}">
                <a16:creationId xmlns:a16="http://schemas.microsoft.com/office/drawing/2014/main" id="{72E96BE3-732F-4A11-B6F4-E1001093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0" y="5152457"/>
            <a:ext cx="12210788" cy="15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1244</Words>
  <Application>Microsoft Office PowerPoint</Application>
  <PresentationFormat>Widescreen</PresentationFormat>
  <Paragraphs>105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Developing Successful e-Learning Courses in Africa: Key Considerations </vt:lpstr>
      <vt:lpstr>E-Learning in African HEIs</vt:lpstr>
      <vt:lpstr>What does it take have successful e-Learning?</vt:lpstr>
      <vt:lpstr>e-Learning Success Factors</vt:lpstr>
      <vt:lpstr>e-Learning Success Factors</vt:lpstr>
      <vt:lpstr>e-Learning Success Factors</vt:lpstr>
      <vt:lpstr>e-Learning Success Factors</vt:lpstr>
      <vt:lpstr>Support Factors</vt:lpstr>
      <vt:lpstr>Support Factors</vt:lpstr>
      <vt:lpstr>Important Instructor Skill Sets for e-Learning Courses</vt:lpstr>
      <vt:lpstr>Important Instructor Skill Set for e-Learning Courses</vt:lpstr>
      <vt:lpstr>Important Instructor Skill Sets for e-Learning Courses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SHEAMA</dc:title>
  <dc:creator>Mudaniso HARA</dc:creator>
  <cp:lastModifiedBy>Dr Precious Gawanani</cp:lastModifiedBy>
  <cp:revision>215</cp:revision>
  <dcterms:created xsi:type="dcterms:W3CDTF">2021-09-20T06:05:16Z</dcterms:created>
  <dcterms:modified xsi:type="dcterms:W3CDTF">2021-12-04T09:50:41Z</dcterms:modified>
</cp:coreProperties>
</file>