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revisionInfo.xml" ContentType="application/vnd.ms-powerpoint.revisioninfo+xml"/>
  <Override PartName="/ppt/changesInfos/changesInfo1.xml" ContentType="application/vnd.ms-powerpoint.changesinfo+xml"/>
  <Override PartName="/ppt/charts/colors3.xml" ContentType="application/vnd.ms-office.chartcolorstyle+xml"/>
  <Override PartName="/ppt/charts/style3.xml" ContentType="application/vnd.ms-office.chartstyle+xml"/>
  <Override PartName="/ppt/theme/themeOverride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23" r:id="rId6"/>
    <p:sldId id="421" r:id="rId7"/>
    <p:sldId id="413" r:id="rId8"/>
    <p:sldId id="434" r:id="rId9"/>
    <p:sldId id="449" r:id="rId10"/>
    <p:sldId id="450" r:id="rId11"/>
    <p:sldId id="382" r:id="rId12"/>
    <p:sldId id="420" r:id="rId13"/>
    <p:sldId id="429" r:id="rId14"/>
    <p:sldId id="377" r:id="rId15"/>
    <p:sldId id="422" r:id="rId16"/>
    <p:sldId id="345" r:id="rId17"/>
    <p:sldId id="443" r:id="rId18"/>
    <p:sldId id="362" r:id="rId19"/>
    <p:sldId id="445" r:id="rId20"/>
    <p:sldId id="446" r:id="rId21"/>
    <p:sldId id="448" r:id="rId22"/>
    <p:sldId id="451"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Heimiller" initials="AH" lastIdx="17" clrIdx="0">
    <p:extLst>
      <p:ext uri="{19B8F6BF-5375-455C-9EA6-DF929625EA0E}">
        <p15:presenceInfo xmlns:p15="http://schemas.microsoft.com/office/powerpoint/2012/main" userId="S-1-5-21-1188254248-705582970-3267884077-17136" providerId="AD"/>
      </p:ext>
    </p:extLst>
  </p:cmAuthor>
  <p:cmAuthor id="2" name="Toni Tiemens" initials="TT" lastIdx="12" clrIdx="1">
    <p:extLst>
      <p:ext uri="{19B8F6BF-5375-455C-9EA6-DF929625EA0E}">
        <p15:presenceInfo xmlns:p15="http://schemas.microsoft.com/office/powerpoint/2012/main" userId="S-1-5-21-1188254248-705582970-3267884077-3177" providerId="AD"/>
      </p:ext>
    </p:extLst>
  </p:cmAuthor>
  <p:cmAuthor id="3" name="Rebecca Stoneman" initials="RS" lastIdx="5" clrIdx="2">
    <p:extLst>
      <p:ext uri="{19B8F6BF-5375-455C-9EA6-DF929625EA0E}">
        <p15:presenceInfo xmlns:p15="http://schemas.microsoft.com/office/powerpoint/2012/main" userId="S-1-5-21-1188254248-705582970-3267884077-18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42"/>
    <a:srgbClr val="E6E6E6"/>
    <a:srgbClr val="A636BC"/>
    <a:srgbClr val="F5F5F5"/>
    <a:srgbClr val="011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F23C9-4651-2DB5-C2A2-CAF07C9B7D96}" v="3" dt="2018-12-11T20:09:2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Heimiller" userId="S::aheimiller@mastercardfdn.org::835b8bce-bb8e-4e1d-8f54-ce7c8b193321" providerId="AD" clId="Web-{3C65FB16-273A-9268-73FE-02B20B22E5F2}"/>
    <pc:docChg chg="modSld">
      <pc:chgData name="Alexandra Heimiller" userId="S::aheimiller@mastercardfdn.org::835b8bce-bb8e-4e1d-8f54-ce7c8b193321" providerId="AD" clId="Web-{3C65FB16-273A-9268-73FE-02B20B22E5F2}" dt="2019-02-08T21:03:33.042" v="5" actId="20577"/>
      <pc:docMkLst>
        <pc:docMk/>
      </pc:docMkLst>
      <pc:sldChg chg="modSp">
        <pc:chgData name="Alexandra Heimiller" userId="S::aheimiller@mastercardfdn.org::835b8bce-bb8e-4e1d-8f54-ce7c8b193321" providerId="AD" clId="Web-{3C65FB16-273A-9268-73FE-02B20B22E5F2}" dt="2019-02-08T21:03:33.042" v="5" actId="20577"/>
        <pc:sldMkLst>
          <pc:docMk/>
          <pc:sldMk cId="827824802" sldId="434"/>
        </pc:sldMkLst>
        <pc:spChg chg="mod">
          <ac:chgData name="Alexandra Heimiller" userId="S::aheimiller@mastercardfdn.org::835b8bce-bb8e-4e1d-8f54-ce7c8b193321" providerId="AD" clId="Web-{3C65FB16-273A-9268-73FE-02B20B22E5F2}" dt="2019-02-08T21:03:33.042" v="5" actId="20577"/>
          <ac:spMkLst>
            <pc:docMk/>
            <pc:sldMk cId="827824802" sldId="434"/>
            <ac:spMk id="9" creationId="{055E69B8-16FD-4BDB-9100-75A7D0D15648}"/>
          </ac:spMkLst>
        </pc:spChg>
      </pc:sldChg>
    </pc:docChg>
  </pc:docChgLst>
  <pc:docChgLst>
    <pc:chgData name="Alexandra Heimiller" userId="S::aheimiller@mastercardfdn.org::835b8bce-bb8e-4e1d-8f54-ce7c8b193321" providerId="AD" clId="Web-{7D2F23C9-4651-2DB5-C2A2-CAF07C9B7D96}"/>
    <pc:docChg chg="modSld">
      <pc:chgData name="Alexandra Heimiller" userId="S::aheimiller@mastercardfdn.org::835b8bce-bb8e-4e1d-8f54-ce7c8b193321" providerId="AD" clId="Web-{7D2F23C9-4651-2DB5-C2A2-CAF07C9B7D96}" dt="2018-12-11T20:09:21.625" v="2" actId="20577"/>
      <pc:docMkLst>
        <pc:docMk/>
      </pc:docMkLst>
      <pc:sldChg chg="modSp">
        <pc:chgData name="Alexandra Heimiller" userId="S::aheimiller@mastercardfdn.org::835b8bce-bb8e-4e1d-8f54-ce7c8b193321" providerId="AD" clId="Web-{7D2F23C9-4651-2DB5-C2A2-CAF07C9B7D96}" dt="2018-12-11T20:09:21.625" v="2" actId="20577"/>
        <pc:sldMkLst>
          <pc:docMk/>
          <pc:sldMk cId="827824802" sldId="434"/>
        </pc:sldMkLst>
        <pc:spChg chg="mod">
          <ac:chgData name="Alexandra Heimiller" userId="S::aheimiller@mastercardfdn.org::835b8bce-bb8e-4e1d-8f54-ce7c8b193321" providerId="AD" clId="Web-{7D2F23C9-4651-2DB5-C2A2-CAF07C9B7D96}" dt="2018-12-11T20:09:21.625" v="2" actId="20577"/>
          <ac:spMkLst>
            <pc:docMk/>
            <pc:sldMk cId="827824802" sldId="434"/>
            <ac:spMk id="8" creationId="{4A5E9107-77F4-484C-BE58-CF87E8CBA21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mailmastercardfdnorg-my.sharepoint.com/personal/amaftei_mastercardfdn_org/Documents/Cross-team%20Ag%20Collaboration/5.%20RAF%20Working%20Group/RAF%20Working%20Group%20Document_Q1%202016%20Update.xlsx" TargetMode="External"/><Relationship Id="rId4"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563-4CC4-A48B-E9A0D1C4BAE9}"/>
              </c:ext>
            </c:extLst>
          </c:dPt>
          <c:dPt>
            <c:idx val="1"/>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563-4CC4-A48B-E9A0D1C4BAE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List!$B$4:$B$5</c:f>
              <c:strCache>
                <c:ptCount val="2"/>
                <c:pt idx="0">
                  <c:v>Total Current Projects</c:v>
                </c:pt>
                <c:pt idx="1">
                  <c:v>Total Pipeline</c:v>
                </c:pt>
              </c:strCache>
            </c:strRef>
          </c:cat>
          <c:val>
            <c:numRef>
              <c:f>List!$E$4:$E$5</c:f>
              <c:numCache>
                <c:formatCode>"$"#,##0.00</c:formatCode>
                <c:ptCount val="2"/>
                <c:pt idx="0">
                  <c:v>438.88526699999994</c:v>
                </c:pt>
                <c:pt idx="1">
                  <c:v>24.871000000000002</c:v>
                </c:pt>
              </c:numCache>
            </c:numRef>
          </c:val>
          <c:extLst xmlns:c16r2="http://schemas.microsoft.com/office/drawing/2015/06/chart">
            <c:ext xmlns:c16="http://schemas.microsoft.com/office/drawing/2014/chart" uri="{C3380CC4-5D6E-409C-BE32-E72D297353CC}">
              <c16:uniqueId val="{00000004-1563-4CC4-A48B-E9A0D1C4BAE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3">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7B6-44CF-AA55-5CF6ED423C13}"/>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27B6-44CF-AA55-5CF6ED423C13}"/>
              </c:ext>
            </c:extLst>
          </c:dPt>
          <c:dPt>
            <c:idx val="2"/>
            <c:bubble3D val="0"/>
            <c:spPr>
              <a:solidFill>
                <a:schemeClr val="accent3">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7B6-44CF-AA55-5CF6ED423C1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B6-44CF-AA55-5CF6ED423C1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B6-44CF-AA55-5CF6ED423C1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B6-44CF-AA55-5CF6ED423C1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Sheet1!$G$1:$G$3</c:f>
              <c:strCache>
                <c:ptCount val="3"/>
                <c:pt idx="0">
                  <c:v>EL</c:v>
                </c:pt>
                <c:pt idx="1">
                  <c:v>FI</c:v>
                </c:pt>
                <c:pt idx="2">
                  <c:v>YL</c:v>
                </c:pt>
              </c:strCache>
            </c:strRef>
          </c:cat>
          <c:val>
            <c:numRef>
              <c:f>Sheet1!$H$1:$H$3</c:f>
              <c:numCache>
                <c:formatCode>"$"#,##0.00_);[Red]\("$"#,##0.00\)</c:formatCode>
                <c:ptCount val="3"/>
                <c:pt idx="0" formatCode="&quot;$&quot;#,##0_);[Red]\(&quot;$&quot;#,##0\)">
                  <c:v>113</c:v>
                </c:pt>
                <c:pt idx="1">
                  <c:v>161.225267</c:v>
                </c:pt>
                <c:pt idx="2">
                  <c:v>163.18000000000004</c:v>
                </c:pt>
              </c:numCache>
            </c:numRef>
          </c:val>
          <c:extLst xmlns:c16r2="http://schemas.microsoft.com/office/drawing/2015/06/chart">
            <c:ext xmlns:c16="http://schemas.microsoft.com/office/drawing/2014/chart" uri="{C3380CC4-5D6E-409C-BE32-E72D297353CC}">
              <c16:uniqueId val="{00000006-27B6-44CF-AA55-5CF6ED423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568989112608121"/>
          <c:y val="6.3156176358883348E-2"/>
          <c:w val="0.79152108716953895"/>
          <c:h val="0.74249421028253904"/>
        </c:manualLayout>
      </c:layout>
      <c:doughnutChart>
        <c:varyColors val="1"/>
        <c:ser>
          <c:idx val="0"/>
          <c:order val="0"/>
          <c:tx>
            <c:strRef>
              <c:f>Sheet1!$B$1</c:f>
              <c:strCache>
                <c:ptCount val="1"/>
                <c:pt idx="0">
                  <c:v>Sales</c:v>
                </c:pt>
              </c:strCache>
            </c:strRef>
          </c:tx>
          <c:dPt>
            <c:idx val="0"/>
            <c:bubble3D val="0"/>
            <c:spPr>
              <a:solidFill>
                <a:srgbClr val="333333"/>
              </a:solidFill>
            </c:spPr>
            <c:extLst xmlns:c16r2="http://schemas.microsoft.com/office/drawing/2015/06/chart">
              <c:ext xmlns:c16="http://schemas.microsoft.com/office/drawing/2014/chart" uri="{C3380CC4-5D6E-409C-BE32-E72D297353CC}">
                <c16:uniqueId val="{00000001-1BB4-4E29-A732-8E9B34D58BEC}"/>
              </c:ext>
            </c:extLst>
          </c:dPt>
          <c:cat>
            <c:strRef>
              <c:f>Sheet1!$A$2:$A$4</c:f>
              <c:strCache>
                <c:ptCount val="1"/>
                <c:pt idx="0">
                  <c:v>1st Qtr</c:v>
                </c:pt>
              </c:strCache>
            </c:strRef>
          </c:cat>
          <c:val>
            <c:numRef>
              <c:f>Sheet1!$B$2:$B$4</c:f>
              <c:numCache>
                <c:formatCode>General</c:formatCode>
                <c:ptCount val="3"/>
                <c:pt idx="0">
                  <c:v>75</c:v>
                </c:pt>
                <c:pt idx="1">
                  <c:v>25</c:v>
                </c:pt>
              </c:numCache>
            </c:numRef>
          </c:val>
          <c:extLst xmlns:c16r2="http://schemas.microsoft.com/office/drawing/2015/06/chart">
            <c:ext xmlns:c16="http://schemas.microsoft.com/office/drawing/2014/chart" uri="{C3380CC4-5D6E-409C-BE32-E72D297353CC}">
              <c16:uniqueId val="{00000002-1BB4-4E29-A732-8E9B34D58BEC}"/>
            </c:ext>
          </c:extLst>
        </c:ser>
        <c:dLbls>
          <c:showLegendKey val="0"/>
          <c:showVal val="0"/>
          <c:showCatName val="0"/>
          <c:showSerName val="0"/>
          <c:showPercent val="0"/>
          <c:showBubbleSize val="0"/>
          <c:showLeaderLines val="1"/>
        </c:dLbls>
        <c:firstSliceAng val="0"/>
        <c:holeSize val="50"/>
      </c:doughnut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5704068241470194E-2"/>
          <c:y val="7.0208110844893507E-2"/>
          <c:w val="0.79152108716953895"/>
          <c:h val="0.74249421028253904"/>
        </c:manualLayout>
      </c:layout>
      <c:doughnutChart>
        <c:varyColors val="1"/>
        <c:ser>
          <c:idx val="0"/>
          <c:order val="0"/>
          <c:tx>
            <c:strRef>
              <c:f>Sheet1!$B$1</c:f>
              <c:strCache>
                <c:ptCount val="1"/>
                <c:pt idx="0">
                  <c:v>Sales</c:v>
                </c:pt>
              </c:strCache>
            </c:strRef>
          </c:tx>
          <c:dPt>
            <c:idx val="0"/>
            <c:bubble3D val="0"/>
            <c:spPr>
              <a:solidFill>
                <a:srgbClr val="333333"/>
              </a:solidFill>
            </c:spPr>
            <c:extLst xmlns:c16r2="http://schemas.microsoft.com/office/drawing/2015/06/chart">
              <c:ext xmlns:c16="http://schemas.microsoft.com/office/drawing/2014/chart" uri="{C3380CC4-5D6E-409C-BE32-E72D297353CC}">
                <c16:uniqueId val="{00000001-B8EC-460A-B2B9-899320604B80}"/>
              </c:ext>
            </c:extLst>
          </c:dPt>
          <c:cat>
            <c:strRef>
              <c:f>Sheet1!$A$2:$A$3</c:f>
              <c:strCache>
                <c:ptCount val="1"/>
                <c:pt idx="0">
                  <c:v>1st Qtr</c:v>
                </c:pt>
              </c:strCache>
            </c:strRef>
          </c:cat>
          <c:val>
            <c:numRef>
              <c:f>Sheet1!$B$2:$B$3</c:f>
              <c:numCache>
                <c:formatCode>General</c:formatCode>
                <c:ptCount val="2"/>
                <c:pt idx="0">
                  <c:v>62</c:v>
                </c:pt>
                <c:pt idx="1">
                  <c:v>10</c:v>
                </c:pt>
              </c:numCache>
            </c:numRef>
          </c:val>
          <c:extLst xmlns:c16r2="http://schemas.microsoft.com/office/drawing/2015/06/chart">
            <c:ext xmlns:c16="http://schemas.microsoft.com/office/drawing/2014/chart" uri="{C3380CC4-5D6E-409C-BE32-E72D297353CC}">
              <c16:uniqueId val="{00000002-B8EC-460A-B2B9-899320604B80}"/>
            </c:ext>
          </c:extLst>
        </c:ser>
        <c:dLbls>
          <c:showLegendKey val="0"/>
          <c:showVal val="0"/>
          <c:showCatName val="0"/>
          <c:showSerName val="0"/>
          <c:showPercent val="0"/>
          <c:showBubbleSize val="0"/>
          <c:showLeaderLines val="1"/>
        </c:dLbls>
        <c:firstSliceAng val="0"/>
        <c:holeSize val="50"/>
      </c:doughnut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Sheet1!$A$32:$A$40</cx:f>
        <cx:lvl ptCount="9">
          <cx:pt idx="0">Burkina Faso</cx:pt>
          <cx:pt idx="1">Ethiopia</cx:pt>
          <cx:pt idx="2">Ghana</cx:pt>
          <cx:pt idx="3">Kenya</cx:pt>
          <cx:pt idx="4">Malawi</cx:pt>
          <cx:pt idx="5">Rwanda</cx:pt>
          <cx:pt idx="6">Tanzania</cx:pt>
          <cx:pt idx="7">Uganda</cx:pt>
          <cx:pt idx="8">Zambia</cx:pt>
        </cx:lvl>
      </cx:strDim>
      <cx:numDim type="size">
        <cx:f>Sheet1!$B$32:$B$40</cx:f>
        <cx:lvl ptCount="9" formatCode="&quot;$&quot;#,##0.00">
          <cx:pt idx="0">12.925041499999999</cx:pt>
          <cx:pt idx="1">23.079999999999998</cx:pt>
          <cx:pt idx="2">29.163999999999998</cx:pt>
          <cx:pt idx="3">44.851666666666659</cx:pt>
          <cx:pt idx="4">14.535</cx:pt>
          <cx:pt idx="5">33.325000000000003</cx:pt>
          <cx:pt idx="6">34.851666666666667</cx:pt>
          <cx:pt idx="7">74.673684000000009</cx:pt>
          <cx:pt idx="8">10.48</cx:pt>
        </cx:lvl>
      </cx:numDim>
    </cx:data>
  </cx:chartData>
  <cx:chart>
    <cx:plotArea>
      <cx:plotAreaRegion>
        <cx:series layoutId="treemap" uniqueId="{EC63A321-97E9-4B89-8979-181537A79A55}">
          <cx:tx>
            <cx:txData>
              <cx:f>Sheet1!#REF!</cx:f>
              <cx:v/>
            </cx:txData>
          </cx:tx>
          <cx:dataLabels pos="inEnd">
            <cx:txPr>
              <a:bodyPr spcFirstLastPara="1" vertOverflow="ellipsis" wrap="square" lIns="0" tIns="0" rIns="0" bIns="0" anchor="ctr" anchorCtr="1"/>
              <a:lstStyle/>
              <a:p>
                <a:pPr>
                  <a:defRPr sz="1600" b="1"/>
                </a:pPr>
                <a:endParaRPr lang="en-US" sz="1600" b="1"/>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8E42C81-CED8-499C-BBAD-7D55A0874AF3}" type="datetimeFigureOut">
              <a:rPr lang="en-CA" smtClean="0"/>
              <a:t>2019-03-21</a:t>
            </a:fld>
            <a:endParaRPr lang="en-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B418C50-5F1A-484C-9FD9-5C5C9D9542B1}" type="slidenum">
              <a:rPr lang="en-CA" smtClean="0"/>
              <a:t>‹#›</a:t>
            </a:fld>
            <a:endParaRPr lang="en-CA"/>
          </a:p>
        </p:txBody>
      </p:sp>
    </p:spTree>
    <p:extLst>
      <p:ext uri="{BB962C8B-B14F-4D97-AF65-F5344CB8AC3E}">
        <p14:creationId xmlns:p14="http://schemas.microsoft.com/office/powerpoint/2010/main" val="145886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B418C50-5F1A-484C-9FD9-5C5C9D9542B1}" type="slidenum">
              <a:rPr lang="en-CA" smtClean="0"/>
              <a:t>4</a:t>
            </a:fld>
            <a:endParaRPr lang="en-CA"/>
          </a:p>
        </p:txBody>
      </p:sp>
    </p:spTree>
    <p:extLst>
      <p:ext uri="{BB962C8B-B14F-4D97-AF65-F5344CB8AC3E}">
        <p14:creationId xmlns:p14="http://schemas.microsoft.com/office/powerpoint/2010/main" val="13139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Doesn’t include</a:t>
            </a:r>
            <a:r>
              <a:rPr lang="en-US" baseline="0"/>
              <a:t> </a:t>
            </a:r>
            <a:r>
              <a:rPr lang="en-US" baseline="0" err="1"/>
              <a:t>mmgt</a:t>
            </a:r>
            <a:r>
              <a:rPr lang="en-US" baseline="0"/>
              <a:t> grants – all board approved. Closed: </a:t>
            </a:r>
            <a:r>
              <a:rPr lang="en-US" baseline="0" err="1"/>
              <a:t>mmgt</a:t>
            </a:r>
            <a:r>
              <a:rPr lang="en-US" baseline="0"/>
              <a:t> grants largely on FRP prep and YL, BRAC, </a:t>
            </a:r>
            <a:r>
              <a:rPr lang="en-US" baseline="0" err="1"/>
              <a:t>Swisscontact</a:t>
            </a:r>
            <a:r>
              <a:rPr lang="en-US" baseline="0"/>
              <a:t> I, TNS I,</a:t>
            </a:r>
            <a:endParaRPr lang="en-US"/>
          </a:p>
          <a:p>
            <a:r>
              <a:rPr lang="en-US"/>
              <a:t>Total projects + pipeline = 463.73</a:t>
            </a:r>
          </a:p>
          <a:p>
            <a:r>
              <a:rPr lang="en-US"/>
              <a:t>Pipeline = MSU, ideas42, Innovation Round 2</a:t>
            </a:r>
          </a:p>
          <a:p>
            <a:endParaRPr lang="en-US"/>
          </a:p>
          <a:p>
            <a:endParaRPr lang="en-US"/>
          </a:p>
          <a:p>
            <a:r>
              <a:rPr lang="en-US" b="1"/>
              <a:t>Program breakdown (Current only, doesn’t include Pipeline)</a:t>
            </a:r>
          </a:p>
          <a:p>
            <a:r>
              <a:rPr lang="en-US"/>
              <a:t>EL RUFORUM C 27.10 </a:t>
            </a:r>
          </a:p>
          <a:p>
            <a:r>
              <a:rPr lang="en-US"/>
              <a:t>EL Ag Universities (EARTH, MSU, Pretoria) </a:t>
            </a:r>
            <a:r>
              <a:rPr lang="en-US" b="1"/>
              <a:t>C</a:t>
            </a:r>
            <a:r>
              <a:rPr lang="en-US"/>
              <a:t> 85.90 </a:t>
            </a:r>
          </a:p>
          <a:p>
            <a:r>
              <a:rPr lang="en-US" b="1"/>
              <a:t>113.00</a:t>
            </a:r>
          </a:p>
          <a:p>
            <a:r>
              <a:rPr lang="en-US"/>
              <a:t>FI </a:t>
            </a:r>
            <a:r>
              <a:rPr lang="en-US" err="1"/>
              <a:t>AgDevCo</a:t>
            </a:r>
            <a:r>
              <a:rPr lang="en-US"/>
              <a:t> - Smallholder Development Unit C 14.00 </a:t>
            </a:r>
          </a:p>
          <a:p>
            <a:r>
              <a:rPr lang="en-US"/>
              <a:t>FI AGRA - FISFAP C 15.50 </a:t>
            </a:r>
          </a:p>
          <a:p>
            <a:r>
              <a:rPr lang="en-US"/>
              <a:t>FI CGAP (WAEMU) C 0.30 </a:t>
            </a:r>
          </a:p>
          <a:p>
            <a:r>
              <a:rPr lang="en-US"/>
              <a:t>FI CGAP (2016) C 2.00 </a:t>
            </a:r>
          </a:p>
          <a:p>
            <a:r>
              <a:rPr lang="en-US"/>
              <a:t>FI Dalberg/GDI Learning Partnership C 6.50 </a:t>
            </a:r>
          </a:p>
          <a:p>
            <a:r>
              <a:rPr lang="en-US"/>
              <a:t>FI ICCO - Strengthening African Rural Smallholders C 17.72 </a:t>
            </a:r>
          </a:p>
          <a:p>
            <a:r>
              <a:rPr lang="en-US"/>
              <a:t>FI IFC- Partnership for Financial Inclusion C 1.75 </a:t>
            </a:r>
          </a:p>
          <a:p>
            <a:r>
              <a:rPr lang="en-US"/>
              <a:t>FI KCB - Ag program for pastoralists and SHFs C 15.47 </a:t>
            </a:r>
          </a:p>
          <a:p>
            <a:r>
              <a:rPr lang="en-US"/>
              <a:t>FI Kiva Labs C 7.89 </a:t>
            </a:r>
          </a:p>
          <a:p>
            <a:r>
              <a:rPr lang="en-US"/>
              <a:t>FI KPMG (FRP Innovation 1) C 6.95 </a:t>
            </a:r>
          </a:p>
          <a:p>
            <a:r>
              <a:rPr lang="en-US"/>
              <a:t>FI KPMG (FRP Scaling 1) C 10.67 </a:t>
            </a:r>
          </a:p>
          <a:p>
            <a:r>
              <a:rPr lang="en-US"/>
              <a:t>FI Mercy Corps C 24.69 </a:t>
            </a:r>
          </a:p>
          <a:p>
            <a:r>
              <a:rPr lang="en-US"/>
              <a:t>FI OI 2013 C 22.68 </a:t>
            </a:r>
          </a:p>
          <a:p>
            <a:r>
              <a:rPr lang="en-US"/>
              <a:t>FI One Acre Fund C 9.90 </a:t>
            </a:r>
          </a:p>
          <a:p>
            <a:r>
              <a:rPr lang="en-US"/>
              <a:t>FI Root Capital C 5.21 </a:t>
            </a:r>
          </a:p>
          <a:p>
            <a:r>
              <a:rPr lang="en-US" b="1"/>
              <a:t>161.23</a:t>
            </a:r>
            <a:r>
              <a:rPr lang="en-US"/>
              <a:t> </a:t>
            </a:r>
          </a:p>
          <a:p>
            <a:r>
              <a:rPr lang="en-US"/>
              <a:t>YL ICIPE </a:t>
            </a:r>
            <a:r>
              <a:rPr lang="en-US" b="1"/>
              <a:t>C</a:t>
            </a:r>
            <a:r>
              <a:rPr lang="en-US"/>
              <a:t> 10.00 </a:t>
            </a:r>
          </a:p>
          <a:p>
            <a:r>
              <a:rPr lang="en-US"/>
              <a:t>YL Save the Children C 40.00 </a:t>
            </a:r>
          </a:p>
          <a:p>
            <a:r>
              <a:rPr lang="en-US"/>
              <a:t>YL SNV C 13.80 </a:t>
            </a:r>
          </a:p>
          <a:p>
            <a:r>
              <a:rPr lang="en-US"/>
              <a:t>YL </a:t>
            </a:r>
            <a:r>
              <a:rPr lang="en-US" err="1"/>
              <a:t>Technoserve</a:t>
            </a:r>
            <a:r>
              <a:rPr lang="en-US"/>
              <a:t> C 26.10 </a:t>
            </a:r>
          </a:p>
          <a:p>
            <a:r>
              <a:rPr lang="en-US"/>
              <a:t>YL Heifer C 18.00 </a:t>
            </a:r>
          </a:p>
          <a:p>
            <a:r>
              <a:rPr lang="en-US"/>
              <a:t>YL NCBA-CLUSA C 11.40 </a:t>
            </a:r>
          </a:p>
          <a:p>
            <a:r>
              <a:rPr lang="en-US"/>
              <a:t>YL </a:t>
            </a:r>
            <a:r>
              <a:rPr lang="en-US" err="1"/>
              <a:t>Solidaridad</a:t>
            </a:r>
            <a:r>
              <a:rPr lang="en-US"/>
              <a:t> C 15.00 </a:t>
            </a:r>
          </a:p>
          <a:p>
            <a:r>
              <a:rPr lang="en-US"/>
              <a:t>YL Goal C 21.30 </a:t>
            </a:r>
          </a:p>
          <a:p>
            <a:r>
              <a:rPr lang="en-US"/>
              <a:t>YL </a:t>
            </a:r>
            <a:r>
              <a:rPr lang="en-US" err="1"/>
              <a:t>Swisscontact</a:t>
            </a:r>
            <a:r>
              <a:rPr lang="en-US"/>
              <a:t> C 4.08 </a:t>
            </a:r>
          </a:p>
          <a:p>
            <a:r>
              <a:rPr lang="en-US"/>
              <a:t>YL CAP C 3.50 </a:t>
            </a:r>
          </a:p>
          <a:p>
            <a:r>
              <a:rPr lang="en-US" b="1"/>
              <a:t>163.18</a:t>
            </a:r>
            <a:r>
              <a:rPr lang="en-US"/>
              <a:t> </a:t>
            </a:r>
          </a:p>
        </p:txBody>
      </p:sp>
      <p:sp>
        <p:nvSpPr>
          <p:cNvPr id="4" name="Slide Number Placeholder 3"/>
          <p:cNvSpPr>
            <a:spLocks noGrp="1"/>
          </p:cNvSpPr>
          <p:nvPr>
            <p:ph type="sldNum" sz="quarter" idx="10"/>
          </p:nvPr>
        </p:nvSpPr>
        <p:spPr/>
        <p:txBody>
          <a:bodyPr/>
          <a:lstStyle/>
          <a:p>
            <a:pPr>
              <a:defRPr/>
            </a:pPr>
            <a:fld id="{74AE8C7F-29AB-4587-9EF9-BF6DE5130C3E}" type="slidenum">
              <a:rPr lang="en-US" smtClean="0"/>
              <a:pPr>
                <a:defRPr/>
              </a:pPr>
              <a:t>5</a:t>
            </a:fld>
            <a:endParaRPr lang="en-US"/>
          </a:p>
        </p:txBody>
      </p:sp>
    </p:spTree>
    <p:extLst>
      <p:ext uri="{BB962C8B-B14F-4D97-AF65-F5344CB8AC3E}">
        <p14:creationId xmlns:p14="http://schemas.microsoft.com/office/powerpoint/2010/main" val="24451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 Only showing above</a:t>
            </a:r>
            <a:r>
              <a:rPr lang="en-US" baseline="0"/>
              <a:t> $10M</a:t>
            </a:r>
            <a:r>
              <a:rPr lang="en-US"/>
              <a:t>, current partnerships only</a:t>
            </a:r>
            <a:endParaRPr lang="en-US" baseline="0"/>
          </a:p>
          <a:p>
            <a:endParaRPr lang="en-US"/>
          </a:p>
          <a:p>
            <a:r>
              <a:rPr lang="en-US"/>
              <a:t>(Total of 10 programs in Tanzania)</a:t>
            </a:r>
          </a:p>
        </p:txBody>
      </p:sp>
      <p:sp>
        <p:nvSpPr>
          <p:cNvPr id="4" name="Slide Number Placeholder 3"/>
          <p:cNvSpPr>
            <a:spLocks noGrp="1"/>
          </p:cNvSpPr>
          <p:nvPr>
            <p:ph type="sldNum" sz="quarter" idx="10"/>
          </p:nvPr>
        </p:nvSpPr>
        <p:spPr/>
        <p:txBody>
          <a:bodyPr/>
          <a:lstStyle/>
          <a:p>
            <a:pPr>
              <a:defRPr/>
            </a:pPr>
            <a:fld id="{74AE8C7F-29AB-4587-9EF9-BF6DE5130C3E}" type="slidenum">
              <a:rPr lang="en-US" smtClean="0"/>
              <a:pPr>
                <a:defRPr/>
              </a:pPr>
              <a:t>6</a:t>
            </a:fld>
            <a:endParaRPr lang="en-US"/>
          </a:p>
        </p:txBody>
      </p:sp>
    </p:spTree>
    <p:extLst>
      <p:ext uri="{BB962C8B-B14F-4D97-AF65-F5344CB8AC3E}">
        <p14:creationId xmlns:p14="http://schemas.microsoft.com/office/powerpoint/2010/main" val="86860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B418C50-5F1A-484C-9FD9-5C5C9D9542B1}" type="slidenum">
              <a:rPr lang="en-CA" smtClean="0"/>
              <a:t>7</a:t>
            </a:fld>
            <a:endParaRPr lang="en-CA"/>
          </a:p>
        </p:txBody>
      </p:sp>
    </p:spTree>
    <p:extLst>
      <p:ext uri="{BB962C8B-B14F-4D97-AF65-F5344CB8AC3E}">
        <p14:creationId xmlns:p14="http://schemas.microsoft.com/office/powerpoint/2010/main" val="21849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B418C50-5F1A-484C-9FD9-5C5C9D9542B1}" type="slidenum">
              <a:rPr lang="en-CA" smtClean="0"/>
              <a:t>14</a:t>
            </a:fld>
            <a:endParaRPr lang="en-CA"/>
          </a:p>
        </p:txBody>
      </p:sp>
    </p:spTree>
    <p:extLst>
      <p:ext uri="{BB962C8B-B14F-4D97-AF65-F5344CB8AC3E}">
        <p14:creationId xmlns:p14="http://schemas.microsoft.com/office/powerpoint/2010/main" val="35583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latin typeface="Arial"/>
              </a:rPr>
              <a:t>278 Scholars enrolled in Agriculture (135 female, 143 male) </a:t>
            </a:r>
          </a:p>
          <a:p>
            <a:pPr>
              <a:defRPr/>
            </a:pPr>
            <a:r>
              <a:rPr lang="en-US">
                <a:solidFill>
                  <a:srgbClr val="000000"/>
                </a:solidFill>
                <a:latin typeface="Arial"/>
              </a:rPr>
              <a:t>43% general ag</a:t>
            </a:r>
          </a:p>
          <a:p>
            <a:pPr>
              <a:defRPr/>
            </a:pPr>
            <a:r>
              <a:rPr lang="en-US">
                <a:solidFill>
                  <a:srgbClr val="000000"/>
                </a:solidFill>
                <a:latin typeface="Arial"/>
              </a:rPr>
              <a:t>33% agribusiness</a:t>
            </a:r>
          </a:p>
          <a:p>
            <a:pPr>
              <a:defRPr/>
            </a:pPr>
            <a:r>
              <a:rPr lang="en-US">
                <a:solidFill>
                  <a:srgbClr val="000000"/>
                </a:solidFill>
                <a:latin typeface="Arial"/>
              </a:rPr>
              <a:t>24% environmental sciences</a:t>
            </a:r>
          </a:p>
          <a:p>
            <a:pPr>
              <a:defRPr/>
            </a:pPr>
            <a:endParaRPr lang="en-US">
              <a:solidFill>
                <a:srgbClr val="000000"/>
              </a:solidFill>
              <a:latin typeface="Arial"/>
            </a:endParaRPr>
          </a:p>
        </p:txBody>
      </p:sp>
      <p:sp>
        <p:nvSpPr>
          <p:cNvPr id="4" name="Slide Number Placeholder 3"/>
          <p:cNvSpPr>
            <a:spLocks noGrp="1"/>
          </p:cNvSpPr>
          <p:nvPr>
            <p:ph type="sldNum" sz="quarter" idx="10"/>
          </p:nvPr>
        </p:nvSpPr>
        <p:spPr/>
        <p:txBody>
          <a:bodyPr/>
          <a:lstStyle/>
          <a:p>
            <a:pPr>
              <a:defRPr/>
            </a:pPr>
            <a:fld id="{74AE8C7F-29AB-4587-9EF9-BF6DE5130C3E}" type="slidenum">
              <a:rPr lang="en-US" smtClean="0"/>
              <a:pPr>
                <a:defRPr/>
              </a:pPr>
              <a:t>15</a:t>
            </a:fld>
            <a:endParaRPr lang="en-US"/>
          </a:p>
        </p:txBody>
      </p:sp>
    </p:spTree>
    <p:extLst>
      <p:ext uri="{BB962C8B-B14F-4D97-AF65-F5344CB8AC3E}">
        <p14:creationId xmlns:p14="http://schemas.microsoft.com/office/powerpoint/2010/main" val="388275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MCF will be largely unable to address issues around access to land, and possibly regarding climate change and policy – however the others are all possibilities for investment</a:t>
            </a:r>
          </a:p>
        </p:txBody>
      </p:sp>
      <p:sp>
        <p:nvSpPr>
          <p:cNvPr id="4" name="Slide Number Placeholder 3"/>
          <p:cNvSpPr>
            <a:spLocks noGrp="1"/>
          </p:cNvSpPr>
          <p:nvPr>
            <p:ph type="sldNum" sz="quarter" idx="10"/>
          </p:nvPr>
        </p:nvSpPr>
        <p:spPr/>
        <p:txBody>
          <a:bodyPr/>
          <a:lstStyle/>
          <a:p>
            <a:pPr>
              <a:defRPr/>
            </a:pPr>
            <a:fld id="{74AE8C7F-29AB-4587-9EF9-BF6DE5130C3E}" type="slidenum">
              <a:rPr lang="en-US" smtClean="0"/>
              <a:pPr>
                <a:defRPr/>
              </a:pPr>
              <a:t>16</a:t>
            </a:fld>
            <a:endParaRPr lang="en-US"/>
          </a:p>
        </p:txBody>
      </p:sp>
    </p:spTree>
    <p:extLst>
      <p:ext uri="{BB962C8B-B14F-4D97-AF65-F5344CB8AC3E}">
        <p14:creationId xmlns:p14="http://schemas.microsoft.com/office/powerpoint/2010/main" val="354088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t>Valuing the Client - any rational food system for Africa must put smallholders at the center of how we think about food and agriculture. This means adjusting to a vision of African farmers as profitable business actors. </a:t>
            </a:r>
          </a:p>
          <a:p>
            <a:pPr defTabSz="924916">
              <a:defRPr/>
            </a:pPr>
            <a:endParaRPr lang="en-CA"/>
          </a:p>
          <a:p>
            <a:pPr defTabSz="924916">
              <a:defRPr/>
            </a:pPr>
            <a:r>
              <a:rPr lang="en-US"/>
              <a:t>Women</a:t>
            </a:r>
            <a:r>
              <a:rPr lang="en-US" baseline="0"/>
              <a:t> - </a:t>
            </a:r>
            <a:r>
              <a:rPr lang="en-US"/>
              <a:t>If women farmers in Africa had the same access to land, credit and services as men, farm productivity would increase by up to 20%. </a:t>
            </a:r>
          </a:p>
          <a:p>
            <a:pPr defTabSz="924916">
              <a:defRPr/>
            </a:pPr>
            <a:endParaRPr lang="en-CA"/>
          </a:p>
          <a:p>
            <a:pPr defTabSz="924916">
              <a:defRPr/>
            </a:pPr>
            <a:r>
              <a:rPr lang="en-US"/>
              <a:t>Quality</a:t>
            </a:r>
            <a:r>
              <a:rPr lang="en-US" baseline="0"/>
              <a:t> and quantity of food - </a:t>
            </a:r>
            <a:r>
              <a:rPr lang="en-US"/>
              <a:t>faulty food systems that focused on increasing production only have meant that undernutrition persists. In Africa, undernutrition and obesity exist side by side in many of the same communities. </a:t>
            </a:r>
            <a:endParaRPr lang="en-CA"/>
          </a:p>
          <a:p>
            <a:pPr defTabSz="924916">
              <a:defRPr/>
            </a:pPr>
            <a:endParaRPr lang="en-US"/>
          </a:p>
          <a:p>
            <a:pPr defTabSz="924916">
              <a:defRPr/>
            </a:pPr>
            <a:r>
              <a:rPr lang="en-US"/>
              <a:t>Rural economy with employment</a:t>
            </a:r>
            <a:r>
              <a:rPr lang="en-US" baseline="0"/>
              <a:t> opportunities - </a:t>
            </a:r>
            <a:r>
              <a:rPr lang="en-US"/>
              <a:t>every step in the food system can be an opportunity for entrepreneurial activity, so in theory a healthy food system could nurture an entire rural sector that creates wealth and provides off-farm employment opportunities. </a:t>
            </a:r>
            <a:endParaRPr lang="en-CA"/>
          </a:p>
          <a:p>
            <a:pPr defTabSz="924916">
              <a:defRPr/>
            </a:pPr>
            <a:endParaRPr lang="en-US"/>
          </a:p>
          <a:p>
            <a:pPr defTabSz="924916">
              <a:defRPr/>
            </a:pPr>
            <a:r>
              <a:rPr lang="en-US"/>
              <a:t>Environmental</a:t>
            </a:r>
            <a:r>
              <a:rPr lang="en-US" baseline="0"/>
              <a:t> protection - </a:t>
            </a:r>
            <a:r>
              <a:rPr lang="en-US"/>
              <a:t>expansion of agricultural land will involve degradation of natural ecosystems. Greater investment is needed in location-specific crop and animal science and extension programs.</a:t>
            </a:r>
            <a:endParaRPr lang="en-CA"/>
          </a:p>
          <a:p>
            <a:pPr defTabSz="924916">
              <a:defRPr/>
            </a:pPr>
            <a:endParaRPr lang="en-US"/>
          </a:p>
          <a:p>
            <a:pPr defTabSz="924916">
              <a:defRPr/>
            </a:pPr>
            <a:r>
              <a:rPr lang="en-US"/>
              <a:t>Youth</a:t>
            </a:r>
            <a:r>
              <a:rPr lang="en-US" baseline="0"/>
              <a:t> segmentation - </a:t>
            </a:r>
            <a:r>
              <a:rPr lang="en-US"/>
              <a:t>Considering non-homogeneity of youth in designing solutions</a:t>
            </a:r>
            <a:endParaRPr lang="en-CA"/>
          </a:p>
          <a:p>
            <a:endParaRPr lang="en-CA"/>
          </a:p>
        </p:txBody>
      </p:sp>
      <p:sp>
        <p:nvSpPr>
          <p:cNvPr id="4" name="Slide Number Placeholder 3"/>
          <p:cNvSpPr>
            <a:spLocks noGrp="1"/>
          </p:cNvSpPr>
          <p:nvPr>
            <p:ph type="sldNum" sz="quarter" idx="10"/>
          </p:nvPr>
        </p:nvSpPr>
        <p:spPr/>
        <p:txBody>
          <a:bodyPr/>
          <a:lstStyle/>
          <a:p>
            <a:pPr>
              <a:defRPr/>
            </a:pPr>
            <a:fld id="{74AE8C7F-29AB-4587-9EF9-BF6DE5130C3E}" type="slidenum">
              <a:rPr lang="en-US" smtClean="0"/>
              <a:pPr>
                <a:defRPr/>
              </a:pPr>
              <a:t>17</a:t>
            </a:fld>
            <a:endParaRPr lang="en-US"/>
          </a:p>
        </p:txBody>
      </p:sp>
    </p:spTree>
    <p:extLst>
      <p:ext uri="{BB962C8B-B14F-4D97-AF65-F5344CB8AC3E}">
        <p14:creationId xmlns:p14="http://schemas.microsoft.com/office/powerpoint/2010/main" val="342683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0257D188-84EC-4AF7-8972-84ABB49FFD8F}"/>
              </a:ext>
            </a:extLst>
          </p:cNvPr>
          <p:cNvSpPr/>
          <p:nvPr userDrawn="1"/>
        </p:nvSpPr>
        <p:spPr>
          <a:xfrm>
            <a:off x="0" y="1"/>
            <a:ext cx="10221350" cy="6857999"/>
          </a:xfrm>
          <a:custGeom>
            <a:avLst/>
            <a:gdLst>
              <a:gd name="connsiteX0" fmla="*/ 0 w 10221350"/>
              <a:gd name="connsiteY0" fmla="*/ 0 h 6857999"/>
              <a:gd name="connsiteX1" fmla="*/ 9278770 w 10221350"/>
              <a:gd name="connsiteY1" fmla="*/ 0 h 6857999"/>
              <a:gd name="connsiteX2" fmla="*/ 9411582 w 10221350"/>
              <a:gd name="connsiteY2" fmla="*/ 230983 h 6857999"/>
              <a:gd name="connsiteX3" fmla="*/ 10221350 w 10221350"/>
              <a:gd name="connsiteY3" fmla="*/ 3429000 h 6857999"/>
              <a:gd name="connsiteX4" fmla="*/ 9411582 w 10221350"/>
              <a:gd name="connsiteY4" fmla="*/ 6627017 h 6857999"/>
              <a:gd name="connsiteX5" fmla="*/ 9278771 w 10221350"/>
              <a:gd name="connsiteY5" fmla="*/ 6857999 h 6857999"/>
              <a:gd name="connsiteX6" fmla="*/ 0 w 1022135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350" h="6857999">
                <a:moveTo>
                  <a:pt x="0" y="0"/>
                </a:moveTo>
                <a:lnTo>
                  <a:pt x="9278770" y="0"/>
                </a:lnTo>
                <a:lnTo>
                  <a:pt x="9411582" y="230983"/>
                </a:lnTo>
                <a:cubicBezTo>
                  <a:pt x="9928008" y="1181636"/>
                  <a:pt x="10221350" y="2271061"/>
                  <a:pt x="10221350" y="3429000"/>
                </a:cubicBezTo>
                <a:cubicBezTo>
                  <a:pt x="10221350" y="4586939"/>
                  <a:pt x="9928008" y="5676365"/>
                  <a:pt x="9411582" y="6627017"/>
                </a:cubicBezTo>
                <a:lnTo>
                  <a:pt x="9278771" y="6857999"/>
                </a:lnTo>
                <a:lnTo>
                  <a:pt x="0" y="6857999"/>
                </a:lnTo>
                <a:close/>
              </a:path>
            </a:pathLst>
          </a:custGeom>
          <a:gradFill>
            <a:gsLst>
              <a:gs pos="13000">
                <a:schemeClr val="accent5"/>
              </a:gs>
              <a:gs pos="34000">
                <a:schemeClr val="accent2"/>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28" name="Picture Placeholder 27">
            <a:extLst>
              <a:ext uri="{FF2B5EF4-FFF2-40B4-BE49-F238E27FC236}">
                <a16:creationId xmlns:a16="http://schemas.microsoft.com/office/drawing/2014/main" xmlns="" id="{1E46C82A-1B7A-44B9-9812-0B8E6284F687}"/>
              </a:ext>
            </a:extLst>
          </p:cNvPr>
          <p:cNvSpPr>
            <a:spLocks noGrp="1"/>
          </p:cNvSpPr>
          <p:nvPr>
            <p:ph type="pic" sz="quarter" idx="12" hasCustomPrompt="1"/>
          </p:nvPr>
        </p:nvSpPr>
        <p:spPr>
          <a:xfrm>
            <a:off x="0" y="1"/>
            <a:ext cx="10122469" cy="6858000"/>
          </a:xfrm>
          <a:custGeom>
            <a:avLst/>
            <a:gdLst>
              <a:gd name="connsiteX0" fmla="*/ 0 w 10122469"/>
              <a:gd name="connsiteY0" fmla="*/ 0 h 6858000"/>
              <a:gd name="connsiteX1" fmla="*/ 9177809 w 10122469"/>
              <a:gd name="connsiteY1" fmla="*/ 0 h 6858000"/>
              <a:gd name="connsiteX2" fmla="*/ 9314338 w 10122469"/>
              <a:gd name="connsiteY2" fmla="*/ 237448 h 6858000"/>
              <a:gd name="connsiteX3" fmla="*/ 10122469 w 10122469"/>
              <a:gd name="connsiteY3" fmla="*/ 3429000 h 6858000"/>
              <a:gd name="connsiteX4" fmla="*/ 9314338 w 10122469"/>
              <a:gd name="connsiteY4" fmla="*/ 6620552 h 6858000"/>
              <a:gd name="connsiteX5" fmla="*/ 9177809 w 10122469"/>
              <a:gd name="connsiteY5" fmla="*/ 6858000 h 6858000"/>
              <a:gd name="connsiteX6" fmla="*/ 0 w 101224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469" h="6858000">
                <a:moveTo>
                  <a:pt x="0" y="0"/>
                </a:moveTo>
                <a:lnTo>
                  <a:pt x="9177809" y="0"/>
                </a:lnTo>
                <a:lnTo>
                  <a:pt x="9314338" y="237448"/>
                </a:lnTo>
                <a:cubicBezTo>
                  <a:pt x="9829720" y="1186179"/>
                  <a:pt x="10122469" y="2273402"/>
                  <a:pt x="10122469" y="3429000"/>
                </a:cubicBezTo>
                <a:cubicBezTo>
                  <a:pt x="10122469" y="4584598"/>
                  <a:pt x="9829720" y="5671821"/>
                  <a:pt x="9314338" y="6620552"/>
                </a:cubicBezTo>
                <a:lnTo>
                  <a:pt x="9177809" y="6858000"/>
                </a:lnTo>
                <a:lnTo>
                  <a:pt x="0" y="6858000"/>
                </a:lnTo>
                <a:close/>
              </a:path>
            </a:pathLst>
          </a:custGeom>
          <a:solidFill>
            <a:schemeClr val="bg1">
              <a:lumMod val="95000"/>
            </a:schemeClr>
          </a:solidFill>
        </p:spPr>
        <p:txBody>
          <a:bodyPr wrap="square" lIns="0" tIns="1097280" anchor="ctr">
            <a:noAutofit/>
          </a:bodyPr>
          <a:lstStyle>
            <a:lvl1pPr marL="0" indent="0" algn="ctr">
              <a:buNone/>
              <a:defRPr/>
            </a:lvl1pPr>
          </a:lstStyle>
          <a:p>
            <a:r>
              <a:rPr lang="en-US"/>
              <a:t>Click to insert image</a:t>
            </a:r>
          </a:p>
        </p:txBody>
      </p:sp>
      <p:grpSp>
        <p:nvGrpSpPr>
          <p:cNvPr id="21" name="Group 4">
            <a:extLst>
              <a:ext uri="{FF2B5EF4-FFF2-40B4-BE49-F238E27FC236}">
                <a16:creationId xmlns:a16="http://schemas.microsoft.com/office/drawing/2014/main" xmlns="" id="{1C02D9CA-FFE5-4559-BBCE-38603F8C311E}"/>
              </a:ext>
            </a:extLst>
          </p:cNvPr>
          <p:cNvGrpSpPr>
            <a:grpSpLocks noChangeAspect="1"/>
          </p:cNvGrpSpPr>
          <p:nvPr userDrawn="1"/>
        </p:nvGrpSpPr>
        <p:grpSpPr bwMode="auto">
          <a:xfrm>
            <a:off x="10518484" y="406617"/>
            <a:ext cx="1206901" cy="1142785"/>
            <a:chOff x="-240" y="2757"/>
            <a:chExt cx="960" cy="909"/>
          </a:xfrm>
        </p:grpSpPr>
        <p:sp>
          <p:nvSpPr>
            <p:cNvPr id="22" name="Freeform 5">
              <a:extLst>
                <a:ext uri="{FF2B5EF4-FFF2-40B4-BE49-F238E27FC236}">
                  <a16:creationId xmlns:a16="http://schemas.microsoft.com/office/drawing/2014/main" xmlns="" id="{F4E0C37B-8FD9-4CF3-9126-01355E2AA484}"/>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3" name="Rectangle 6">
              <a:extLst>
                <a:ext uri="{FF2B5EF4-FFF2-40B4-BE49-F238E27FC236}">
                  <a16:creationId xmlns:a16="http://schemas.microsoft.com/office/drawing/2014/main" xmlns="" id="{230B810D-3320-4D32-9D1D-ECA58B0D7DC7}"/>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4" name="Freeform 7">
              <a:extLst>
                <a:ext uri="{FF2B5EF4-FFF2-40B4-BE49-F238E27FC236}">
                  <a16:creationId xmlns:a16="http://schemas.microsoft.com/office/drawing/2014/main" xmlns="" id="{48A6306B-BC12-4BC5-A11F-FC0F50F3317C}"/>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5" name="Freeform 8">
              <a:extLst>
                <a:ext uri="{FF2B5EF4-FFF2-40B4-BE49-F238E27FC236}">
                  <a16:creationId xmlns:a16="http://schemas.microsoft.com/office/drawing/2014/main" xmlns="" id="{7A138EF2-C86F-4750-988E-C682AB10AA50}"/>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6" name="Freeform 9">
              <a:extLst>
                <a:ext uri="{FF2B5EF4-FFF2-40B4-BE49-F238E27FC236}">
                  <a16:creationId xmlns:a16="http://schemas.microsoft.com/office/drawing/2014/main" xmlns="" id="{555C7B9C-E76D-4696-BA34-B81B9308A421}"/>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grpSp>
      <p:sp>
        <p:nvSpPr>
          <p:cNvPr id="27" name="Text Placeholder 13346">
            <a:extLst>
              <a:ext uri="{FF2B5EF4-FFF2-40B4-BE49-F238E27FC236}">
                <a16:creationId xmlns:a16="http://schemas.microsoft.com/office/drawing/2014/main" xmlns="" id="{E1A518F2-CD1F-410E-8B56-9FD7D9D72C09}"/>
              </a:ext>
            </a:extLst>
          </p:cNvPr>
          <p:cNvSpPr>
            <a:spLocks noGrp="1"/>
          </p:cNvSpPr>
          <p:nvPr>
            <p:ph type="body" sz="quarter" idx="11" hasCustomPrompt="1"/>
          </p:nvPr>
        </p:nvSpPr>
        <p:spPr>
          <a:xfrm>
            <a:off x="9740901" y="6366908"/>
            <a:ext cx="1968500" cy="342900"/>
          </a:xfrm>
        </p:spPr>
        <p:txBody>
          <a:bodyPr anchor="t"/>
          <a:lstStyle>
            <a:lvl1pPr marL="0" indent="0" algn="r">
              <a:buNone/>
              <a:defRPr sz="1200" cap="all" baseline="0">
                <a:solidFill>
                  <a:schemeClr val="tx1"/>
                </a:solidFill>
              </a:defRPr>
            </a:lvl1pPr>
          </a:lstStyle>
          <a:p>
            <a:pPr lvl="0"/>
            <a:r>
              <a:rPr lang="en-US"/>
              <a:t>DATE</a:t>
            </a:r>
          </a:p>
        </p:txBody>
      </p:sp>
      <p:sp>
        <p:nvSpPr>
          <p:cNvPr id="18" name="Title 2">
            <a:extLst>
              <a:ext uri="{FF2B5EF4-FFF2-40B4-BE49-F238E27FC236}">
                <a16:creationId xmlns:a16="http://schemas.microsoft.com/office/drawing/2014/main" xmlns="" id="{375699EC-2C38-459F-991A-F582D96A50F4}"/>
              </a:ext>
            </a:extLst>
          </p:cNvPr>
          <p:cNvSpPr>
            <a:spLocks noGrp="1"/>
          </p:cNvSpPr>
          <p:nvPr>
            <p:ph type="title"/>
          </p:nvPr>
        </p:nvSpPr>
        <p:spPr>
          <a:xfrm>
            <a:off x="457200" y="1225328"/>
            <a:ext cx="5448300" cy="1663015"/>
          </a:xfrm>
        </p:spPr>
        <p:txBody>
          <a:bodyPr anchor="t" anchorCtr="0"/>
          <a:lstStyle>
            <a:lvl1pPr>
              <a:defRPr sz="4800" b="1">
                <a:solidFill>
                  <a:schemeClr val="bg1"/>
                </a:solidFill>
                <a:latin typeface="+mj-lt"/>
              </a:defRPr>
            </a:lvl1pPr>
          </a:lstStyle>
          <a:p>
            <a:r>
              <a:rPr lang="en-US"/>
              <a:t>Click to edit Master title style</a:t>
            </a:r>
          </a:p>
        </p:txBody>
      </p:sp>
      <p:sp>
        <p:nvSpPr>
          <p:cNvPr id="20" name="Text Placeholder 13346">
            <a:extLst>
              <a:ext uri="{FF2B5EF4-FFF2-40B4-BE49-F238E27FC236}">
                <a16:creationId xmlns:a16="http://schemas.microsoft.com/office/drawing/2014/main" xmlns="" id="{829F9DF7-EC9D-4A1F-B33E-3B8A9810A683}"/>
              </a:ext>
            </a:extLst>
          </p:cNvPr>
          <p:cNvSpPr>
            <a:spLocks noGrp="1"/>
          </p:cNvSpPr>
          <p:nvPr>
            <p:ph type="body" sz="quarter" idx="10" hasCustomPrompt="1"/>
          </p:nvPr>
        </p:nvSpPr>
        <p:spPr>
          <a:xfrm>
            <a:off x="457200" y="782640"/>
            <a:ext cx="5448299" cy="406400"/>
          </a:xfrm>
        </p:spPr>
        <p:txBody>
          <a:bodyPr anchor="b"/>
          <a:lstStyle>
            <a:lvl1pPr marL="0" indent="0">
              <a:buNone/>
              <a:defRPr sz="1800">
                <a:solidFill>
                  <a:schemeClr val="bg1"/>
                </a:solidFill>
              </a:defRPr>
            </a:lvl1pPr>
          </a:lstStyle>
          <a:p>
            <a:pPr lvl="0"/>
            <a:r>
              <a:rPr lang="en-US"/>
              <a:t>Presenter Name</a:t>
            </a:r>
          </a:p>
        </p:txBody>
      </p:sp>
    </p:spTree>
    <p:extLst>
      <p:ext uri="{BB962C8B-B14F-4D97-AF65-F5344CB8AC3E}">
        <p14:creationId xmlns:p14="http://schemas.microsoft.com/office/powerpoint/2010/main" val="4044110532"/>
      </p:ext>
    </p:extLst>
  </p:cSld>
  <p:clrMapOvr>
    <a:masterClrMapping/>
  </p:clrMapOvr>
  <p:extLst mod="1">
    <p:ext uri="{DCECCB84-F9BA-43D5-87BE-67443E8EF086}">
      <p15:sldGuideLst xmlns:p15="http://schemas.microsoft.com/office/powerpoint/2012/main">
        <p15:guide id="1" pos="288">
          <p15:clr>
            <a:srgbClr val="FBAE40"/>
          </p15:clr>
        </p15:guide>
        <p15:guide id="2" pos="7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55245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 Placeholder 3">
            <a:extLst>
              <a:ext uri="{FF2B5EF4-FFF2-40B4-BE49-F238E27FC236}">
                <a16:creationId xmlns:a16="http://schemas.microsoft.com/office/drawing/2014/main" xmlns="" id="{8BF026F5-99C9-4D81-9A38-03A19ABF495F}"/>
              </a:ext>
            </a:extLst>
          </p:cNvPr>
          <p:cNvSpPr>
            <a:spLocks noGrp="1"/>
          </p:cNvSpPr>
          <p:nvPr>
            <p:ph type="body" sz="quarter" idx="13"/>
          </p:nvPr>
        </p:nvSpPr>
        <p:spPr>
          <a:xfrm>
            <a:off x="6286502" y="3924706"/>
            <a:ext cx="5524500" cy="1860024"/>
          </a:xfrm>
        </p:spPr>
        <p:txBody>
          <a:bodyPr/>
          <a:lstStyle>
            <a:lvl1pPr marL="0" indent="0">
              <a:spcBef>
                <a:spcPts val="0"/>
              </a:spcBef>
              <a:buNone/>
              <a:defRPr sz="1800" b="1"/>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Edit Master text styles</a:t>
            </a:r>
          </a:p>
        </p:txBody>
      </p:sp>
      <p:sp>
        <p:nvSpPr>
          <p:cNvPr id="22" name="Text Placeholder 3">
            <a:extLst>
              <a:ext uri="{FF2B5EF4-FFF2-40B4-BE49-F238E27FC236}">
                <a16:creationId xmlns:a16="http://schemas.microsoft.com/office/drawing/2014/main" xmlns="" id="{77D51285-7BAB-4623-9229-42FA58E7AE1A}"/>
              </a:ext>
            </a:extLst>
          </p:cNvPr>
          <p:cNvSpPr>
            <a:spLocks noGrp="1"/>
          </p:cNvSpPr>
          <p:nvPr>
            <p:ph type="body" sz="quarter" idx="14" hasCustomPrompt="1"/>
          </p:nvPr>
        </p:nvSpPr>
        <p:spPr>
          <a:xfrm>
            <a:off x="6286502" y="5911841"/>
            <a:ext cx="5524500" cy="354756"/>
          </a:xfrm>
        </p:spPr>
        <p:txBody>
          <a:bodyPr/>
          <a:lstStyle>
            <a:lvl1pPr marL="0" indent="0" algn="r">
              <a:spcBef>
                <a:spcPts val="0"/>
              </a:spcBef>
              <a:buNone/>
              <a:defRPr sz="1200" b="1" cap="all" baseline="0">
                <a:solidFill>
                  <a:schemeClr val="tx1">
                    <a:lumMod val="50000"/>
                    <a:lumOff val="50000"/>
                  </a:schemeClr>
                </a:solidFill>
                <a:latin typeface="+mn-lt"/>
              </a:defRPr>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Quoted by</a:t>
            </a:r>
          </a:p>
        </p:txBody>
      </p:sp>
      <p:grpSp>
        <p:nvGrpSpPr>
          <p:cNvPr id="23" name="Group 22">
            <a:extLst>
              <a:ext uri="{FF2B5EF4-FFF2-40B4-BE49-F238E27FC236}">
                <a16:creationId xmlns:a16="http://schemas.microsoft.com/office/drawing/2014/main" xmlns="" id="{6E1A8038-F403-465D-859F-4D21D9BD25BE}"/>
              </a:ext>
            </a:extLst>
          </p:cNvPr>
          <p:cNvGrpSpPr/>
          <p:nvPr userDrawn="1"/>
        </p:nvGrpSpPr>
        <p:grpSpPr>
          <a:xfrm>
            <a:off x="6289731" y="3524798"/>
            <a:ext cx="502956" cy="236509"/>
            <a:chOff x="-565151" y="2818990"/>
            <a:chExt cx="1066802" cy="501651"/>
          </a:xfrm>
        </p:grpSpPr>
        <p:sp>
          <p:nvSpPr>
            <p:cNvPr id="24" name="Partial Circle 23">
              <a:extLst>
                <a:ext uri="{FF2B5EF4-FFF2-40B4-BE49-F238E27FC236}">
                  <a16:creationId xmlns:a16="http://schemas.microsoft.com/office/drawing/2014/main" xmlns="" id="{EF7A7BB7-2144-4F24-8EA7-046690BFEDEF}"/>
                </a:ext>
              </a:extLst>
            </p:cNvPr>
            <p:cNvSpPr/>
            <p:nvPr userDrawn="1"/>
          </p:nvSpPr>
          <p:spPr>
            <a:xfrm rot="16200000">
              <a:off x="0"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artial Circle 24">
              <a:extLst>
                <a:ext uri="{FF2B5EF4-FFF2-40B4-BE49-F238E27FC236}">
                  <a16:creationId xmlns:a16="http://schemas.microsoft.com/office/drawing/2014/main" xmlns="" id="{B346A68A-7EC4-4B06-9A88-BCF378B9C0DA}"/>
                </a:ext>
              </a:extLst>
            </p:cNvPr>
            <p:cNvSpPr/>
            <p:nvPr userDrawn="1"/>
          </p:nvSpPr>
          <p:spPr>
            <a:xfrm rot="16200000">
              <a:off x="-565151"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6" name="Picture Placeholder 6">
            <a:extLst>
              <a:ext uri="{FF2B5EF4-FFF2-40B4-BE49-F238E27FC236}">
                <a16:creationId xmlns:a16="http://schemas.microsoft.com/office/drawing/2014/main" xmlns="" id="{16E2375F-3BAA-478B-879C-39BF0B528AD6}"/>
              </a:ext>
            </a:extLst>
          </p:cNvPr>
          <p:cNvSpPr>
            <a:spLocks noGrp="1"/>
          </p:cNvSpPr>
          <p:nvPr>
            <p:ph type="pic" sz="quarter" idx="15" hasCustomPrompt="1"/>
          </p:nvPr>
        </p:nvSpPr>
        <p:spPr>
          <a:xfrm>
            <a:off x="6286501" y="1600200"/>
            <a:ext cx="5524501" cy="1695320"/>
          </a:xfrm>
          <a:solidFill>
            <a:schemeClr val="bg1">
              <a:lumMod val="95000"/>
            </a:schemeClr>
          </a:solidFill>
        </p:spPr>
        <p:txBody>
          <a:bodyPr anchor="ctr"/>
          <a:lstStyle>
            <a:lvl1pPr marL="0" indent="0" algn="ctr">
              <a:buNone/>
              <a:defRPr/>
            </a:lvl1pPr>
          </a:lstStyle>
          <a:p>
            <a:r>
              <a:rPr lang="en-US"/>
              <a:t>Click to insert image</a:t>
            </a:r>
          </a:p>
        </p:txBody>
      </p:sp>
    </p:spTree>
    <p:extLst>
      <p:ext uri="{BB962C8B-B14F-4D97-AF65-F5344CB8AC3E}">
        <p14:creationId xmlns:p14="http://schemas.microsoft.com/office/powerpoint/2010/main" val="4098718277"/>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55245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 Placeholder 3">
            <a:extLst>
              <a:ext uri="{FF2B5EF4-FFF2-40B4-BE49-F238E27FC236}">
                <a16:creationId xmlns:a16="http://schemas.microsoft.com/office/drawing/2014/main" xmlns="" id="{8BF026F5-99C9-4D81-9A38-03A19ABF495F}"/>
              </a:ext>
            </a:extLst>
          </p:cNvPr>
          <p:cNvSpPr>
            <a:spLocks noGrp="1"/>
          </p:cNvSpPr>
          <p:nvPr>
            <p:ph type="body" sz="quarter" idx="13"/>
          </p:nvPr>
        </p:nvSpPr>
        <p:spPr>
          <a:xfrm>
            <a:off x="6286502" y="2403402"/>
            <a:ext cx="5524500" cy="2473398"/>
          </a:xfrm>
        </p:spPr>
        <p:txBody>
          <a:bodyPr/>
          <a:lstStyle>
            <a:lvl1pPr marL="0" indent="0">
              <a:spcBef>
                <a:spcPts val="0"/>
              </a:spcBef>
              <a:buNone/>
              <a:defRPr sz="1800" b="1"/>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Edit Master text styles</a:t>
            </a:r>
          </a:p>
        </p:txBody>
      </p:sp>
      <p:sp>
        <p:nvSpPr>
          <p:cNvPr id="22" name="Text Placeholder 3">
            <a:extLst>
              <a:ext uri="{FF2B5EF4-FFF2-40B4-BE49-F238E27FC236}">
                <a16:creationId xmlns:a16="http://schemas.microsoft.com/office/drawing/2014/main" xmlns="" id="{77D51285-7BAB-4623-9229-42FA58E7AE1A}"/>
              </a:ext>
            </a:extLst>
          </p:cNvPr>
          <p:cNvSpPr>
            <a:spLocks noGrp="1"/>
          </p:cNvSpPr>
          <p:nvPr>
            <p:ph type="body" sz="quarter" idx="14" hasCustomPrompt="1"/>
          </p:nvPr>
        </p:nvSpPr>
        <p:spPr>
          <a:xfrm>
            <a:off x="6286502" y="5013623"/>
            <a:ext cx="5524500" cy="354756"/>
          </a:xfrm>
        </p:spPr>
        <p:txBody>
          <a:bodyPr/>
          <a:lstStyle>
            <a:lvl1pPr marL="0" indent="0" algn="r">
              <a:spcBef>
                <a:spcPts val="0"/>
              </a:spcBef>
              <a:buNone/>
              <a:defRPr sz="1200" b="1" cap="all" baseline="0">
                <a:solidFill>
                  <a:schemeClr val="tx1">
                    <a:lumMod val="50000"/>
                    <a:lumOff val="50000"/>
                  </a:schemeClr>
                </a:solidFill>
                <a:latin typeface="+mn-lt"/>
              </a:defRPr>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Quoted by</a:t>
            </a:r>
          </a:p>
        </p:txBody>
      </p:sp>
      <p:grpSp>
        <p:nvGrpSpPr>
          <p:cNvPr id="23" name="Group 22">
            <a:extLst>
              <a:ext uri="{FF2B5EF4-FFF2-40B4-BE49-F238E27FC236}">
                <a16:creationId xmlns:a16="http://schemas.microsoft.com/office/drawing/2014/main" xmlns="" id="{6E1A8038-F403-465D-859F-4D21D9BD25BE}"/>
              </a:ext>
            </a:extLst>
          </p:cNvPr>
          <p:cNvGrpSpPr/>
          <p:nvPr userDrawn="1"/>
        </p:nvGrpSpPr>
        <p:grpSpPr>
          <a:xfrm>
            <a:off x="6289731" y="2003494"/>
            <a:ext cx="502956" cy="236509"/>
            <a:chOff x="-565151" y="2818990"/>
            <a:chExt cx="1066802" cy="501651"/>
          </a:xfrm>
        </p:grpSpPr>
        <p:sp>
          <p:nvSpPr>
            <p:cNvPr id="24" name="Partial Circle 23">
              <a:extLst>
                <a:ext uri="{FF2B5EF4-FFF2-40B4-BE49-F238E27FC236}">
                  <a16:creationId xmlns:a16="http://schemas.microsoft.com/office/drawing/2014/main" xmlns="" id="{EF7A7BB7-2144-4F24-8EA7-046690BFEDEF}"/>
                </a:ext>
              </a:extLst>
            </p:cNvPr>
            <p:cNvSpPr/>
            <p:nvPr userDrawn="1"/>
          </p:nvSpPr>
          <p:spPr>
            <a:xfrm rot="16200000">
              <a:off x="0"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artial Circle 24">
              <a:extLst>
                <a:ext uri="{FF2B5EF4-FFF2-40B4-BE49-F238E27FC236}">
                  <a16:creationId xmlns:a16="http://schemas.microsoft.com/office/drawing/2014/main" xmlns="" id="{B346A68A-7EC4-4B06-9A88-BCF378B9C0DA}"/>
                </a:ext>
              </a:extLst>
            </p:cNvPr>
            <p:cNvSpPr/>
            <p:nvPr userDrawn="1"/>
          </p:nvSpPr>
          <p:spPr>
            <a:xfrm rot="16200000">
              <a:off x="-565151"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204621366"/>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 Placeholder 3">
            <a:extLst>
              <a:ext uri="{FF2B5EF4-FFF2-40B4-BE49-F238E27FC236}">
                <a16:creationId xmlns:a16="http://schemas.microsoft.com/office/drawing/2014/main" xmlns="" id="{8BF026F5-99C9-4D81-9A38-03A19ABF495F}"/>
              </a:ext>
            </a:extLst>
          </p:cNvPr>
          <p:cNvSpPr>
            <a:spLocks noGrp="1"/>
          </p:cNvSpPr>
          <p:nvPr>
            <p:ph type="body" sz="quarter" idx="13"/>
          </p:nvPr>
        </p:nvSpPr>
        <p:spPr>
          <a:xfrm>
            <a:off x="6286502" y="2403402"/>
            <a:ext cx="5524500" cy="2473398"/>
          </a:xfrm>
        </p:spPr>
        <p:txBody>
          <a:bodyPr/>
          <a:lstStyle>
            <a:lvl1pPr marL="0" indent="0">
              <a:spcBef>
                <a:spcPts val="0"/>
              </a:spcBef>
              <a:buNone/>
              <a:defRPr sz="1800" b="1"/>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Edit Master text styles</a:t>
            </a:r>
          </a:p>
        </p:txBody>
      </p:sp>
      <p:sp>
        <p:nvSpPr>
          <p:cNvPr id="22" name="Text Placeholder 3">
            <a:extLst>
              <a:ext uri="{FF2B5EF4-FFF2-40B4-BE49-F238E27FC236}">
                <a16:creationId xmlns:a16="http://schemas.microsoft.com/office/drawing/2014/main" xmlns="" id="{77D51285-7BAB-4623-9229-42FA58E7AE1A}"/>
              </a:ext>
            </a:extLst>
          </p:cNvPr>
          <p:cNvSpPr>
            <a:spLocks noGrp="1"/>
          </p:cNvSpPr>
          <p:nvPr>
            <p:ph type="body" sz="quarter" idx="14" hasCustomPrompt="1"/>
          </p:nvPr>
        </p:nvSpPr>
        <p:spPr>
          <a:xfrm>
            <a:off x="6286502" y="5013623"/>
            <a:ext cx="5524500" cy="354756"/>
          </a:xfrm>
        </p:spPr>
        <p:txBody>
          <a:bodyPr/>
          <a:lstStyle>
            <a:lvl1pPr marL="0" indent="0" algn="r">
              <a:spcBef>
                <a:spcPts val="0"/>
              </a:spcBef>
              <a:buNone/>
              <a:defRPr sz="1200" b="1" cap="all" baseline="0">
                <a:solidFill>
                  <a:schemeClr val="tx1">
                    <a:lumMod val="50000"/>
                    <a:lumOff val="50000"/>
                  </a:schemeClr>
                </a:solidFill>
                <a:latin typeface="+mn-lt"/>
              </a:defRPr>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Quoted by</a:t>
            </a:r>
          </a:p>
        </p:txBody>
      </p:sp>
      <p:grpSp>
        <p:nvGrpSpPr>
          <p:cNvPr id="23" name="Group 22">
            <a:extLst>
              <a:ext uri="{FF2B5EF4-FFF2-40B4-BE49-F238E27FC236}">
                <a16:creationId xmlns:a16="http://schemas.microsoft.com/office/drawing/2014/main" xmlns="" id="{6E1A8038-F403-465D-859F-4D21D9BD25BE}"/>
              </a:ext>
            </a:extLst>
          </p:cNvPr>
          <p:cNvGrpSpPr/>
          <p:nvPr userDrawn="1"/>
        </p:nvGrpSpPr>
        <p:grpSpPr>
          <a:xfrm>
            <a:off x="6289731" y="2003494"/>
            <a:ext cx="502956" cy="236509"/>
            <a:chOff x="-565151" y="2818990"/>
            <a:chExt cx="1066802" cy="501651"/>
          </a:xfrm>
        </p:grpSpPr>
        <p:sp>
          <p:nvSpPr>
            <p:cNvPr id="24" name="Partial Circle 23">
              <a:extLst>
                <a:ext uri="{FF2B5EF4-FFF2-40B4-BE49-F238E27FC236}">
                  <a16:creationId xmlns:a16="http://schemas.microsoft.com/office/drawing/2014/main" xmlns="" id="{EF7A7BB7-2144-4F24-8EA7-046690BFEDEF}"/>
                </a:ext>
              </a:extLst>
            </p:cNvPr>
            <p:cNvSpPr/>
            <p:nvPr userDrawn="1"/>
          </p:nvSpPr>
          <p:spPr>
            <a:xfrm rot="16200000">
              <a:off x="0"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artial Circle 24">
              <a:extLst>
                <a:ext uri="{FF2B5EF4-FFF2-40B4-BE49-F238E27FC236}">
                  <a16:creationId xmlns:a16="http://schemas.microsoft.com/office/drawing/2014/main" xmlns="" id="{B346A68A-7EC4-4B06-9A88-BCF378B9C0DA}"/>
                </a:ext>
              </a:extLst>
            </p:cNvPr>
            <p:cNvSpPr/>
            <p:nvPr userDrawn="1"/>
          </p:nvSpPr>
          <p:spPr>
            <a:xfrm rot="16200000">
              <a:off x="-565151"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0" name="Picture Placeholder 6">
            <a:extLst>
              <a:ext uri="{FF2B5EF4-FFF2-40B4-BE49-F238E27FC236}">
                <a16:creationId xmlns:a16="http://schemas.microsoft.com/office/drawing/2014/main" xmlns="" id="{5F5F5B4D-BBE0-4BDD-978E-62AB55F9E8A4}"/>
              </a:ext>
            </a:extLst>
          </p:cNvPr>
          <p:cNvSpPr>
            <a:spLocks noGrp="1"/>
          </p:cNvSpPr>
          <p:nvPr>
            <p:ph type="pic" sz="quarter" idx="15" hasCustomPrompt="1"/>
          </p:nvPr>
        </p:nvSpPr>
        <p:spPr>
          <a:xfrm>
            <a:off x="380998" y="1600201"/>
            <a:ext cx="5524501" cy="4762500"/>
          </a:xfrm>
          <a:solidFill>
            <a:schemeClr val="bg1">
              <a:lumMod val="95000"/>
            </a:schemeClr>
          </a:solidFill>
        </p:spPr>
        <p:txBody>
          <a:bodyPr anchor="ctr"/>
          <a:lstStyle>
            <a:lvl1pPr marL="0" indent="0" algn="ctr">
              <a:buNone/>
              <a:defRPr/>
            </a:lvl1pPr>
          </a:lstStyle>
          <a:p>
            <a:r>
              <a:rPr lang="en-US"/>
              <a:t>Click to insert image</a:t>
            </a:r>
          </a:p>
        </p:txBody>
      </p:sp>
    </p:spTree>
    <p:extLst>
      <p:ext uri="{BB962C8B-B14F-4D97-AF65-F5344CB8AC3E}">
        <p14:creationId xmlns:p14="http://schemas.microsoft.com/office/powerpoint/2010/main" val="675614985"/>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19668"/>
            <a:ext cx="3694113" cy="378127"/>
          </a:xfrm>
        </p:spPr>
        <p:txBody>
          <a:bodyPr anchor="b"/>
          <a:lstStyle>
            <a:lvl1pPr marL="0" indent="0">
              <a:buNone/>
              <a:defRPr sz="2400" b="1">
                <a:solidFill>
                  <a:schemeClr val="accent1"/>
                </a:solidFill>
              </a:defRPr>
            </a:lvl1pPr>
            <a:lvl2pPr marL="182880" indent="0">
              <a:buNone/>
              <a:defRPr b="1">
                <a:solidFill>
                  <a:schemeClr val="accent1"/>
                </a:solidFill>
              </a:defRPr>
            </a:lvl2pPr>
            <a:lvl3pPr marL="365760" indent="0">
              <a:buNone/>
              <a:defRPr b="1">
                <a:solidFill>
                  <a:schemeClr val="accent1"/>
                </a:solidFill>
              </a:defRPr>
            </a:lvl3pPr>
            <a:lvl4pPr marL="548640" indent="0">
              <a:buNone/>
              <a:defRPr b="1">
                <a:solidFill>
                  <a:schemeClr val="accent1"/>
                </a:solidFill>
              </a:defRPr>
            </a:lvl4pPr>
            <a:lvl5pPr marL="731520" indent="0">
              <a:buNone/>
              <a:defRPr b="1">
                <a:solidFill>
                  <a:schemeClr val="accent1"/>
                </a:solidFill>
              </a:defRPr>
            </a:lvl5pPr>
          </a:lstStyle>
          <a:p>
            <a:pPr lvl="0"/>
            <a:r>
              <a:rPr lang="en-US"/>
              <a:t>Edit Master text styles</a:t>
            </a: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 Placeholder 3">
            <a:extLst>
              <a:ext uri="{FF2B5EF4-FFF2-40B4-BE49-F238E27FC236}">
                <a16:creationId xmlns:a16="http://schemas.microsoft.com/office/drawing/2014/main" xmlns="" id="{B0F604F5-A0A8-4826-8F29-F7AF23F4AF40}"/>
              </a:ext>
            </a:extLst>
          </p:cNvPr>
          <p:cNvSpPr>
            <a:spLocks noGrp="1"/>
          </p:cNvSpPr>
          <p:nvPr>
            <p:ph type="body" sz="quarter" idx="11"/>
          </p:nvPr>
        </p:nvSpPr>
        <p:spPr>
          <a:xfrm>
            <a:off x="381000" y="2140375"/>
            <a:ext cx="3694113" cy="364670"/>
          </a:xfrm>
        </p:spPr>
        <p:txBody>
          <a:bodyPr/>
          <a:lstStyle>
            <a:lvl1pPr marL="0" indent="0">
              <a:buNone/>
              <a:defRPr/>
            </a:lvl1pPr>
            <a:lvl2pPr marL="182880" indent="0">
              <a:buNone/>
              <a:defRPr/>
            </a:lvl2pPr>
            <a:lvl3pPr marL="365760" indent="0">
              <a:buNone/>
              <a:defRPr/>
            </a:lvl3pPr>
            <a:lvl4pPr marL="548640" indent="0">
              <a:buNone/>
              <a:defRPr/>
            </a:lvl4pPr>
            <a:lvl5pPr marL="731520" indent="0">
              <a:buNone/>
              <a:defRPr/>
            </a:lvl5pPr>
          </a:lstStyle>
          <a:p>
            <a:pPr lvl="0"/>
            <a:r>
              <a:rPr lang="en-US"/>
              <a:t>Edit Master text styles</a:t>
            </a:r>
          </a:p>
        </p:txBody>
      </p:sp>
      <p:cxnSp>
        <p:nvCxnSpPr>
          <p:cNvPr id="5" name="Straight Connector 4">
            <a:extLst>
              <a:ext uri="{FF2B5EF4-FFF2-40B4-BE49-F238E27FC236}">
                <a16:creationId xmlns:a16="http://schemas.microsoft.com/office/drawing/2014/main" xmlns="" id="{25554F11-DB74-435A-B0A0-DC006D576A6A}"/>
              </a:ext>
            </a:extLst>
          </p:cNvPr>
          <p:cNvCxnSpPr/>
          <p:nvPr userDrawn="1"/>
        </p:nvCxnSpPr>
        <p:spPr>
          <a:xfrm>
            <a:off x="381000" y="2055680"/>
            <a:ext cx="3694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xmlns="" id="{7299F3EE-1D2E-451A-9516-13A6190CEE2A}"/>
              </a:ext>
            </a:extLst>
          </p:cNvPr>
          <p:cNvSpPr>
            <a:spLocks noGrp="1"/>
          </p:cNvSpPr>
          <p:nvPr>
            <p:ph type="body" sz="quarter" idx="12"/>
          </p:nvPr>
        </p:nvSpPr>
        <p:spPr>
          <a:xfrm>
            <a:off x="381000" y="2785133"/>
            <a:ext cx="3694113" cy="378127"/>
          </a:xfrm>
        </p:spPr>
        <p:txBody>
          <a:bodyPr anchor="b"/>
          <a:lstStyle>
            <a:lvl1pPr marL="0" indent="0">
              <a:buNone/>
              <a:defRPr sz="2400" b="1">
                <a:solidFill>
                  <a:schemeClr val="accent1"/>
                </a:solidFill>
              </a:defRPr>
            </a:lvl1pPr>
            <a:lvl2pPr marL="182880" indent="0">
              <a:buNone/>
              <a:defRPr b="1">
                <a:solidFill>
                  <a:schemeClr val="accent1"/>
                </a:solidFill>
              </a:defRPr>
            </a:lvl2pPr>
            <a:lvl3pPr marL="365760" indent="0">
              <a:buNone/>
              <a:defRPr b="1">
                <a:solidFill>
                  <a:schemeClr val="accent1"/>
                </a:solidFill>
              </a:defRPr>
            </a:lvl3pPr>
            <a:lvl4pPr marL="548640" indent="0">
              <a:buNone/>
              <a:defRPr b="1">
                <a:solidFill>
                  <a:schemeClr val="accent1"/>
                </a:solidFill>
              </a:defRPr>
            </a:lvl4pPr>
            <a:lvl5pPr marL="731520" indent="0">
              <a:buNone/>
              <a:defRPr b="1">
                <a:solidFill>
                  <a:schemeClr val="accent1"/>
                </a:solidFill>
              </a:defRPr>
            </a:lvl5pPr>
          </a:lstStyle>
          <a:p>
            <a:pPr lvl="0"/>
            <a:r>
              <a:rPr lang="en-US"/>
              <a:t>Edit Master text styles</a:t>
            </a:r>
          </a:p>
        </p:txBody>
      </p:sp>
      <p:sp>
        <p:nvSpPr>
          <p:cNvPr id="22" name="Text Placeholder 3">
            <a:extLst>
              <a:ext uri="{FF2B5EF4-FFF2-40B4-BE49-F238E27FC236}">
                <a16:creationId xmlns:a16="http://schemas.microsoft.com/office/drawing/2014/main" xmlns="" id="{FB0E305B-13BF-4FD0-88F7-ACAF12DCC6CA}"/>
              </a:ext>
            </a:extLst>
          </p:cNvPr>
          <p:cNvSpPr>
            <a:spLocks noGrp="1"/>
          </p:cNvSpPr>
          <p:nvPr>
            <p:ph type="body" sz="quarter" idx="13"/>
          </p:nvPr>
        </p:nvSpPr>
        <p:spPr>
          <a:xfrm>
            <a:off x="381000" y="3305840"/>
            <a:ext cx="3694113" cy="364670"/>
          </a:xfrm>
        </p:spPr>
        <p:txBody>
          <a:bodyPr/>
          <a:lstStyle>
            <a:lvl1pPr marL="0" indent="0">
              <a:buNone/>
              <a:defRPr/>
            </a:lvl1pPr>
            <a:lvl2pPr marL="182880" indent="0">
              <a:buNone/>
              <a:defRPr/>
            </a:lvl2pPr>
            <a:lvl3pPr marL="365760" indent="0">
              <a:buNone/>
              <a:defRPr/>
            </a:lvl3pPr>
            <a:lvl4pPr marL="548640" indent="0">
              <a:buNone/>
              <a:defRPr/>
            </a:lvl4pPr>
            <a:lvl5pPr marL="731520" indent="0">
              <a:buNone/>
              <a:defRPr/>
            </a:lvl5pPr>
          </a:lstStyle>
          <a:p>
            <a:pPr lvl="0"/>
            <a:r>
              <a:rPr lang="en-US"/>
              <a:t>Edit Master text styles</a:t>
            </a:r>
          </a:p>
        </p:txBody>
      </p:sp>
      <p:cxnSp>
        <p:nvCxnSpPr>
          <p:cNvPr id="23" name="Straight Connector 22">
            <a:extLst>
              <a:ext uri="{FF2B5EF4-FFF2-40B4-BE49-F238E27FC236}">
                <a16:creationId xmlns:a16="http://schemas.microsoft.com/office/drawing/2014/main" xmlns="" id="{1A95A51C-B773-4CE4-9E25-7130657FE128}"/>
              </a:ext>
            </a:extLst>
          </p:cNvPr>
          <p:cNvCxnSpPr/>
          <p:nvPr userDrawn="1"/>
        </p:nvCxnSpPr>
        <p:spPr>
          <a:xfrm>
            <a:off x="381000" y="3221145"/>
            <a:ext cx="3694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xmlns="" id="{56811DFC-EF4B-4D63-B53B-90F413FDBFC8}"/>
              </a:ext>
            </a:extLst>
          </p:cNvPr>
          <p:cNvSpPr>
            <a:spLocks noGrp="1"/>
          </p:cNvSpPr>
          <p:nvPr>
            <p:ph type="body" sz="quarter" idx="14"/>
          </p:nvPr>
        </p:nvSpPr>
        <p:spPr>
          <a:xfrm>
            <a:off x="381000" y="3956674"/>
            <a:ext cx="3694113" cy="378127"/>
          </a:xfrm>
        </p:spPr>
        <p:txBody>
          <a:bodyPr anchor="b"/>
          <a:lstStyle>
            <a:lvl1pPr marL="0" indent="0">
              <a:buNone/>
              <a:defRPr sz="2400" b="1">
                <a:solidFill>
                  <a:schemeClr val="accent1"/>
                </a:solidFill>
              </a:defRPr>
            </a:lvl1pPr>
            <a:lvl2pPr marL="182880" indent="0">
              <a:buNone/>
              <a:defRPr b="1">
                <a:solidFill>
                  <a:schemeClr val="accent1"/>
                </a:solidFill>
              </a:defRPr>
            </a:lvl2pPr>
            <a:lvl3pPr marL="365760" indent="0">
              <a:buNone/>
              <a:defRPr b="1">
                <a:solidFill>
                  <a:schemeClr val="accent1"/>
                </a:solidFill>
              </a:defRPr>
            </a:lvl3pPr>
            <a:lvl4pPr marL="548640" indent="0">
              <a:buNone/>
              <a:defRPr b="1">
                <a:solidFill>
                  <a:schemeClr val="accent1"/>
                </a:solidFill>
              </a:defRPr>
            </a:lvl4pPr>
            <a:lvl5pPr marL="731520" indent="0">
              <a:buNone/>
              <a:defRPr b="1">
                <a:solidFill>
                  <a:schemeClr val="accent1"/>
                </a:solidFill>
              </a:defRPr>
            </a:lvl5pPr>
          </a:lstStyle>
          <a:p>
            <a:pPr lvl="0"/>
            <a:r>
              <a:rPr lang="en-US"/>
              <a:t>Edit Master text styles</a:t>
            </a:r>
          </a:p>
        </p:txBody>
      </p:sp>
      <p:sp>
        <p:nvSpPr>
          <p:cNvPr id="25" name="Text Placeholder 3">
            <a:extLst>
              <a:ext uri="{FF2B5EF4-FFF2-40B4-BE49-F238E27FC236}">
                <a16:creationId xmlns:a16="http://schemas.microsoft.com/office/drawing/2014/main" xmlns="" id="{3752FBEB-AAA1-4FC3-8601-449D06440BB8}"/>
              </a:ext>
            </a:extLst>
          </p:cNvPr>
          <p:cNvSpPr>
            <a:spLocks noGrp="1"/>
          </p:cNvSpPr>
          <p:nvPr>
            <p:ph type="body" sz="quarter" idx="15"/>
          </p:nvPr>
        </p:nvSpPr>
        <p:spPr>
          <a:xfrm>
            <a:off x="381000" y="4477381"/>
            <a:ext cx="3694113" cy="364670"/>
          </a:xfrm>
        </p:spPr>
        <p:txBody>
          <a:bodyPr/>
          <a:lstStyle>
            <a:lvl1pPr marL="0" indent="0">
              <a:buNone/>
              <a:defRPr/>
            </a:lvl1pPr>
            <a:lvl2pPr marL="182880" indent="0">
              <a:buNone/>
              <a:defRPr/>
            </a:lvl2pPr>
            <a:lvl3pPr marL="365760" indent="0">
              <a:buNone/>
              <a:defRPr/>
            </a:lvl3pPr>
            <a:lvl4pPr marL="548640" indent="0">
              <a:buNone/>
              <a:defRPr/>
            </a:lvl4pPr>
            <a:lvl5pPr marL="731520" indent="0">
              <a:buNone/>
              <a:defRPr/>
            </a:lvl5pPr>
          </a:lstStyle>
          <a:p>
            <a:pPr lvl="0"/>
            <a:r>
              <a:rPr lang="en-US"/>
              <a:t>Edit Master text styles</a:t>
            </a:r>
          </a:p>
        </p:txBody>
      </p:sp>
      <p:cxnSp>
        <p:nvCxnSpPr>
          <p:cNvPr id="26" name="Straight Connector 25">
            <a:extLst>
              <a:ext uri="{FF2B5EF4-FFF2-40B4-BE49-F238E27FC236}">
                <a16:creationId xmlns:a16="http://schemas.microsoft.com/office/drawing/2014/main" xmlns="" id="{8E3118EE-1A9E-4BA1-8AD0-AFF4E365F6C9}"/>
              </a:ext>
            </a:extLst>
          </p:cNvPr>
          <p:cNvCxnSpPr/>
          <p:nvPr userDrawn="1"/>
        </p:nvCxnSpPr>
        <p:spPr>
          <a:xfrm>
            <a:off x="381000" y="4392686"/>
            <a:ext cx="3694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xmlns="" id="{8A6B710D-AC0F-4A6E-BE7B-135C7A71C9BB}"/>
              </a:ext>
            </a:extLst>
          </p:cNvPr>
          <p:cNvSpPr>
            <a:spLocks noGrp="1"/>
          </p:cNvSpPr>
          <p:nvPr>
            <p:ph type="body" sz="quarter" idx="16"/>
          </p:nvPr>
        </p:nvSpPr>
        <p:spPr>
          <a:xfrm>
            <a:off x="381000" y="5130418"/>
            <a:ext cx="3694113" cy="378127"/>
          </a:xfrm>
        </p:spPr>
        <p:txBody>
          <a:bodyPr anchor="b"/>
          <a:lstStyle>
            <a:lvl1pPr marL="0" indent="0">
              <a:buNone/>
              <a:defRPr sz="2400" b="1">
                <a:solidFill>
                  <a:schemeClr val="accent1"/>
                </a:solidFill>
              </a:defRPr>
            </a:lvl1pPr>
            <a:lvl2pPr marL="182880" indent="0">
              <a:buNone/>
              <a:defRPr b="1">
                <a:solidFill>
                  <a:schemeClr val="accent1"/>
                </a:solidFill>
              </a:defRPr>
            </a:lvl2pPr>
            <a:lvl3pPr marL="365760" indent="0">
              <a:buNone/>
              <a:defRPr b="1">
                <a:solidFill>
                  <a:schemeClr val="accent1"/>
                </a:solidFill>
              </a:defRPr>
            </a:lvl3pPr>
            <a:lvl4pPr marL="548640" indent="0">
              <a:buNone/>
              <a:defRPr b="1">
                <a:solidFill>
                  <a:schemeClr val="accent1"/>
                </a:solidFill>
              </a:defRPr>
            </a:lvl4pPr>
            <a:lvl5pPr marL="731520" indent="0">
              <a:buNone/>
              <a:defRPr b="1">
                <a:solidFill>
                  <a:schemeClr val="accent1"/>
                </a:solidFill>
              </a:defRPr>
            </a:lvl5pPr>
          </a:lstStyle>
          <a:p>
            <a:pPr lvl="0"/>
            <a:r>
              <a:rPr lang="en-US"/>
              <a:t>Edit Master text styles</a:t>
            </a:r>
          </a:p>
        </p:txBody>
      </p:sp>
      <p:sp>
        <p:nvSpPr>
          <p:cNvPr id="28" name="Text Placeholder 3">
            <a:extLst>
              <a:ext uri="{FF2B5EF4-FFF2-40B4-BE49-F238E27FC236}">
                <a16:creationId xmlns:a16="http://schemas.microsoft.com/office/drawing/2014/main" xmlns="" id="{D0AFB2E5-E560-4E57-826D-D2F9B9A9E2E5}"/>
              </a:ext>
            </a:extLst>
          </p:cNvPr>
          <p:cNvSpPr>
            <a:spLocks noGrp="1"/>
          </p:cNvSpPr>
          <p:nvPr>
            <p:ph type="body" sz="quarter" idx="17"/>
          </p:nvPr>
        </p:nvSpPr>
        <p:spPr>
          <a:xfrm>
            <a:off x="381000" y="5651125"/>
            <a:ext cx="3694113" cy="364670"/>
          </a:xfrm>
        </p:spPr>
        <p:txBody>
          <a:bodyPr/>
          <a:lstStyle>
            <a:lvl1pPr marL="0" indent="0">
              <a:buNone/>
              <a:defRPr/>
            </a:lvl1pPr>
            <a:lvl2pPr marL="182880" indent="0">
              <a:buNone/>
              <a:defRPr/>
            </a:lvl2pPr>
            <a:lvl3pPr marL="365760" indent="0">
              <a:buNone/>
              <a:defRPr/>
            </a:lvl3pPr>
            <a:lvl4pPr marL="548640" indent="0">
              <a:buNone/>
              <a:defRPr/>
            </a:lvl4pPr>
            <a:lvl5pPr marL="731520" indent="0">
              <a:buNone/>
              <a:defRPr/>
            </a:lvl5pPr>
          </a:lstStyle>
          <a:p>
            <a:pPr lvl="0"/>
            <a:r>
              <a:rPr lang="en-US"/>
              <a:t>Edit Master text styles</a:t>
            </a:r>
          </a:p>
        </p:txBody>
      </p:sp>
      <p:cxnSp>
        <p:nvCxnSpPr>
          <p:cNvPr id="29" name="Straight Connector 28">
            <a:extLst>
              <a:ext uri="{FF2B5EF4-FFF2-40B4-BE49-F238E27FC236}">
                <a16:creationId xmlns:a16="http://schemas.microsoft.com/office/drawing/2014/main" xmlns="" id="{F8ED82E6-8B9E-4239-86A7-76BC93EAC44B}"/>
              </a:ext>
            </a:extLst>
          </p:cNvPr>
          <p:cNvCxnSpPr/>
          <p:nvPr userDrawn="1"/>
        </p:nvCxnSpPr>
        <p:spPr>
          <a:xfrm>
            <a:off x="381000" y="5566430"/>
            <a:ext cx="3694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213941"/>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55245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1">
            <a:extLst>
              <a:ext uri="{FF2B5EF4-FFF2-40B4-BE49-F238E27FC236}">
                <a16:creationId xmlns:a16="http://schemas.microsoft.com/office/drawing/2014/main" xmlns="" id="{BD12EFB4-C598-4BD4-B666-73053D21AF68}"/>
              </a:ext>
            </a:extLst>
          </p:cNvPr>
          <p:cNvSpPr>
            <a:spLocks noGrp="1"/>
          </p:cNvSpPr>
          <p:nvPr>
            <p:ph type="pic" sz="quarter" idx="11" hasCustomPrompt="1"/>
          </p:nvPr>
        </p:nvSpPr>
        <p:spPr>
          <a:xfrm>
            <a:off x="6286500" y="1600200"/>
            <a:ext cx="5524500" cy="4762500"/>
          </a:xfrm>
          <a:solidFill>
            <a:schemeClr val="bg1">
              <a:lumMod val="95000"/>
            </a:schemeClr>
          </a:solidFill>
        </p:spPr>
        <p:txBody>
          <a:bodyPr tIns="1645920"/>
          <a:lstStyle>
            <a:lvl1pPr marL="0" indent="0" algn="ctr">
              <a:buNone/>
              <a:defRPr/>
            </a:lvl1pPr>
          </a:lstStyle>
          <a:p>
            <a:r>
              <a:rPr lang="en-US"/>
              <a:t>Click to insert image</a:t>
            </a:r>
          </a:p>
        </p:txBody>
      </p:sp>
      <p:grpSp>
        <p:nvGrpSpPr>
          <p:cNvPr id="13" name="Group 4">
            <a:extLst>
              <a:ext uri="{FF2B5EF4-FFF2-40B4-BE49-F238E27FC236}">
                <a16:creationId xmlns:a16="http://schemas.microsoft.com/office/drawing/2014/main" xmlns="" id="{EE7E75BB-4E37-465D-9C34-3F2FD1372C51}"/>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2274A452-6685-4A7D-956F-DBB9B15792BD}"/>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EB780A2D-00DC-41E2-B1C4-82DBA482D1E1}"/>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C87D0E64-B9BE-467F-A613-57AAA9782A28}"/>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BADCAA44-3FF9-4BAE-9DDB-2D892099DEC7}"/>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66F552CB-9800-4127-BC23-42091439485F}"/>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9810288"/>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199"/>
            <a:ext cx="5524500" cy="29690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1">
            <a:extLst>
              <a:ext uri="{FF2B5EF4-FFF2-40B4-BE49-F238E27FC236}">
                <a16:creationId xmlns:a16="http://schemas.microsoft.com/office/drawing/2014/main" xmlns="" id="{BD12EFB4-C598-4BD4-B666-73053D21AF68}"/>
              </a:ext>
            </a:extLst>
          </p:cNvPr>
          <p:cNvSpPr>
            <a:spLocks noGrp="1"/>
          </p:cNvSpPr>
          <p:nvPr>
            <p:ph type="pic" sz="quarter" idx="11" hasCustomPrompt="1"/>
          </p:nvPr>
        </p:nvSpPr>
        <p:spPr>
          <a:xfrm>
            <a:off x="6286500" y="1600200"/>
            <a:ext cx="5524500" cy="4762500"/>
          </a:xfrm>
          <a:solidFill>
            <a:schemeClr val="bg1">
              <a:lumMod val="95000"/>
            </a:schemeClr>
          </a:solidFill>
        </p:spPr>
        <p:txBody>
          <a:bodyPr tIns="1645920"/>
          <a:lstStyle>
            <a:lvl1pPr marL="0" indent="0" algn="ctr">
              <a:buNone/>
              <a:defRPr/>
            </a:lvl1pPr>
          </a:lstStyle>
          <a:p>
            <a:r>
              <a:rPr lang="en-US"/>
              <a:t>Click to insert image</a:t>
            </a:r>
          </a:p>
        </p:txBody>
      </p:sp>
      <p:grpSp>
        <p:nvGrpSpPr>
          <p:cNvPr id="13" name="Group 4">
            <a:extLst>
              <a:ext uri="{FF2B5EF4-FFF2-40B4-BE49-F238E27FC236}">
                <a16:creationId xmlns:a16="http://schemas.microsoft.com/office/drawing/2014/main" xmlns="" id="{EE7E75BB-4E37-465D-9C34-3F2FD1372C51}"/>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2274A452-6685-4A7D-956F-DBB9B15792BD}"/>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EB780A2D-00DC-41E2-B1C4-82DBA482D1E1}"/>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C87D0E64-B9BE-467F-A613-57AAA9782A28}"/>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BADCAA44-3FF9-4BAE-9DDB-2D892099DEC7}"/>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66F552CB-9800-4127-BC23-42091439485F}"/>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 Placeholder 3">
            <a:extLst>
              <a:ext uri="{FF2B5EF4-FFF2-40B4-BE49-F238E27FC236}">
                <a16:creationId xmlns:a16="http://schemas.microsoft.com/office/drawing/2014/main" xmlns="" id="{70ED0B3C-CDA9-414B-A18D-AE4B17DABE61}"/>
              </a:ext>
            </a:extLst>
          </p:cNvPr>
          <p:cNvSpPr>
            <a:spLocks noGrp="1"/>
          </p:cNvSpPr>
          <p:nvPr>
            <p:ph type="body" sz="quarter" idx="13"/>
          </p:nvPr>
        </p:nvSpPr>
        <p:spPr>
          <a:xfrm>
            <a:off x="381000" y="5132544"/>
            <a:ext cx="5524500" cy="852785"/>
          </a:xfrm>
        </p:spPr>
        <p:txBody>
          <a:bodyPr/>
          <a:lstStyle>
            <a:lvl1pPr marL="0" indent="0">
              <a:spcBef>
                <a:spcPts val="0"/>
              </a:spcBef>
              <a:buNone/>
              <a:defRPr sz="1800" b="1"/>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Edit Master text styles</a:t>
            </a:r>
          </a:p>
        </p:txBody>
      </p:sp>
      <p:sp>
        <p:nvSpPr>
          <p:cNvPr id="21" name="Text Placeholder 3">
            <a:extLst>
              <a:ext uri="{FF2B5EF4-FFF2-40B4-BE49-F238E27FC236}">
                <a16:creationId xmlns:a16="http://schemas.microsoft.com/office/drawing/2014/main" xmlns="" id="{72F71149-D2FF-4125-8C3A-B0B1DF33682C}"/>
              </a:ext>
            </a:extLst>
          </p:cNvPr>
          <p:cNvSpPr>
            <a:spLocks noGrp="1"/>
          </p:cNvSpPr>
          <p:nvPr>
            <p:ph type="body" sz="quarter" idx="14" hasCustomPrompt="1"/>
          </p:nvPr>
        </p:nvSpPr>
        <p:spPr>
          <a:xfrm>
            <a:off x="381000" y="6086352"/>
            <a:ext cx="5524500" cy="276348"/>
          </a:xfrm>
        </p:spPr>
        <p:txBody>
          <a:bodyPr/>
          <a:lstStyle>
            <a:lvl1pPr marL="0" indent="0" algn="r">
              <a:spcBef>
                <a:spcPts val="0"/>
              </a:spcBef>
              <a:buNone/>
              <a:defRPr sz="1200" b="1" cap="all" baseline="0">
                <a:solidFill>
                  <a:schemeClr val="tx1">
                    <a:lumMod val="50000"/>
                    <a:lumOff val="50000"/>
                  </a:schemeClr>
                </a:solidFill>
                <a:latin typeface="+mn-lt"/>
              </a:defRPr>
            </a:lvl1pPr>
            <a:lvl2pPr marL="182880" indent="0">
              <a:buNone/>
              <a:defRPr sz="2400" b="1"/>
            </a:lvl2pPr>
            <a:lvl3pPr marL="365760" indent="0">
              <a:buNone/>
              <a:defRPr sz="2400" b="1"/>
            </a:lvl3pPr>
            <a:lvl4pPr marL="548640" indent="0">
              <a:buNone/>
              <a:defRPr sz="2400" b="1"/>
            </a:lvl4pPr>
            <a:lvl5pPr marL="731520" indent="0">
              <a:buNone/>
              <a:defRPr sz="2400" b="1"/>
            </a:lvl5pPr>
          </a:lstStyle>
          <a:p>
            <a:pPr lvl="0"/>
            <a:r>
              <a:rPr lang="en-US"/>
              <a:t>Quoted by</a:t>
            </a:r>
          </a:p>
        </p:txBody>
      </p:sp>
      <p:grpSp>
        <p:nvGrpSpPr>
          <p:cNvPr id="22" name="Group 21">
            <a:extLst>
              <a:ext uri="{FF2B5EF4-FFF2-40B4-BE49-F238E27FC236}">
                <a16:creationId xmlns:a16="http://schemas.microsoft.com/office/drawing/2014/main" xmlns="" id="{C45774D3-CD51-4221-9487-21C6EDBD3D19}"/>
              </a:ext>
            </a:extLst>
          </p:cNvPr>
          <p:cNvGrpSpPr/>
          <p:nvPr userDrawn="1"/>
        </p:nvGrpSpPr>
        <p:grpSpPr>
          <a:xfrm>
            <a:off x="384229" y="4732635"/>
            <a:ext cx="502956" cy="236509"/>
            <a:chOff x="-565151" y="2818990"/>
            <a:chExt cx="1066802" cy="501651"/>
          </a:xfrm>
        </p:grpSpPr>
        <p:sp>
          <p:nvSpPr>
            <p:cNvPr id="23" name="Partial Circle 22">
              <a:extLst>
                <a:ext uri="{FF2B5EF4-FFF2-40B4-BE49-F238E27FC236}">
                  <a16:creationId xmlns:a16="http://schemas.microsoft.com/office/drawing/2014/main" xmlns="" id="{69A1A902-9E25-4DD0-9898-46F0E68CAAB1}"/>
                </a:ext>
              </a:extLst>
            </p:cNvPr>
            <p:cNvSpPr/>
            <p:nvPr userDrawn="1"/>
          </p:nvSpPr>
          <p:spPr>
            <a:xfrm rot="16200000">
              <a:off x="0"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Partial Circle 23">
              <a:extLst>
                <a:ext uri="{FF2B5EF4-FFF2-40B4-BE49-F238E27FC236}">
                  <a16:creationId xmlns:a16="http://schemas.microsoft.com/office/drawing/2014/main" xmlns="" id="{409CB6F6-777B-4954-AE29-6DA47F1174A2}"/>
                </a:ext>
              </a:extLst>
            </p:cNvPr>
            <p:cNvSpPr/>
            <p:nvPr userDrawn="1"/>
          </p:nvSpPr>
          <p:spPr>
            <a:xfrm rot="16200000">
              <a:off x="-565151" y="2818990"/>
              <a:ext cx="501651" cy="501651"/>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753510671"/>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755796"/>
            <a:ext cx="5524500" cy="1673204"/>
          </a:xfrm>
        </p:spPr>
        <p:txBody>
          <a:bodyPr/>
          <a:lstStyle>
            <a:lvl1pPr marL="0" indent="0">
              <a:buNone/>
              <a:defRPr sz="2000" b="0" i="0">
                <a:solidFill>
                  <a:schemeClr val="accent1"/>
                </a:solidFill>
              </a:defRPr>
            </a:lvl1pPr>
            <a:lvl2pPr marL="182880" indent="0">
              <a:buNone/>
              <a:defRPr b="0">
                <a:solidFill>
                  <a:schemeClr val="accent1"/>
                </a:solidFill>
              </a:defRPr>
            </a:lvl2pPr>
            <a:lvl3pPr marL="365760" indent="0">
              <a:buNone/>
              <a:defRPr b="0">
                <a:solidFill>
                  <a:schemeClr val="accent1"/>
                </a:solidFill>
              </a:defRPr>
            </a:lvl3pPr>
            <a:lvl4pPr marL="548640" indent="0">
              <a:buNone/>
              <a:defRPr b="0">
                <a:solidFill>
                  <a:schemeClr val="accent1"/>
                </a:solidFill>
              </a:defRPr>
            </a:lvl4pPr>
            <a:lvl5pPr marL="731520" indent="0">
              <a:buNone/>
              <a:defRPr b="0">
                <a:solidFill>
                  <a:schemeClr val="accent1"/>
                </a:solidFill>
              </a:defRPr>
            </a:lvl5pPr>
          </a:lstStyle>
          <a:p>
            <a:pPr lvl="0"/>
            <a:r>
              <a:rPr lang="en-US"/>
              <a:t>Edit Master text styles</a:t>
            </a:r>
          </a:p>
        </p:txBody>
      </p:sp>
      <p:sp>
        <p:nvSpPr>
          <p:cNvPr id="15" name="Picture Placeholder 14">
            <a:extLst>
              <a:ext uri="{FF2B5EF4-FFF2-40B4-BE49-F238E27FC236}">
                <a16:creationId xmlns:a16="http://schemas.microsoft.com/office/drawing/2014/main" xmlns="" id="{A05D90B7-907F-4D2C-91AA-B12B41D7DE35}"/>
              </a:ext>
            </a:extLst>
          </p:cNvPr>
          <p:cNvSpPr>
            <a:spLocks noGrp="1"/>
          </p:cNvSpPr>
          <p:nvPr>
            <p:ph type="pic" sz="quarter" idx="11" hasCustomPrompt="1"/>
          </p:nvPr>
        </p:nvSpPr>
        <p:spPr>
          <a:xfrm>
            <a:off x="6286500" y="1266825"/>
            <a:ext cx="5905500" cy="5095875"/>
          </a:xfrm>
          <a:custGeom>
            <a:avLst/>
            <a:gdLst>
              <a:gd name="connsiteX0" fmla="*/ 0 w 5905500"/>
              <a:gd name="connsiteY0" fmla="*/ 0 h 5095875"/>
              <a:gd name="connsiteX1" fmla="*/ 5905500 w 5905500"/>
              <a:gd name="connsiteY1" fmla="*/ 0 h 5095875"/>
              <a:gd name="connsiteX2" fmla="*/ 5905500 w 5905500"/>
              <a:gd name="connsiteY2" fmla="*/ 5095875 h 5095875"/>
              <a:gd name="connsiteX3" fmla="*/ 5905458 w 5905500"/>
              <a:gd name="connsiteY3" fmla="*/ 5095875 h 5095875"/>
              <a:gd name="connsiteX4" fmla="*/ 5598173 w 5905500"/>
              <a:gd name="connsiteY4" fmla="*/ 5088105 h 5095875"/>
              <a:gd name="connsiteX5" fmla="*/ 2138 w 5905500"/>
              <a:gd name="connsiteY5" fmla="*/ 33204 h 5095875"/>
              <a:gd name="connsiteX6" fmla="*/ 0 w 5905500"/>
              <a:gd name="connsiteY6" fmla="*/ 16379 h 509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0" h="5095875">
                <a:moveTo>
                  <a:pt x="0" y="0"/>
                </a:moveTo>
                <a:lnTo>
                  <a:pt x="5905500" y="0"/>
                </a:lnTo>
                <a:lnTo>
                  <a:pt x="5905500" y="5095875"/>
                </a:lnTo>
                <a:lnTo>
                  <a:pt x="5905458" y="5095875"/>
                </a:lnTo>
                <a:lnTo>
                  <a:pt x="5598173" y="5088105"/>
                </a:lnTo>
                <a:cubicBezTo>
                  <a:pt x="2748028" y="4943631"/>
                  <a:pt x="425054" y="2801034"/>
                  <a:pt x="2138" y="33204"/>
                </a:cubicBezTo>
                <a:lnTo>
                  <a:pt x="0" y="16379"/>
                </a:lnTo>
                <a:close/>
              </a:path>
            </a:pathLst>
          </a:custGeom>
          <a:solidFill>
            <a:schemeClr val="bg1">
              <a:lumMod val="95000"/>
            </a:schemeClr>
          </a:solidFill>
        </p:spPr>
        <p:txBody>
          <a:bodyPr wrap="square" tIns="1645920">
            <a:noAutofit/>
          </a:bodyPr>
          <a:lstStyle>
            <a:lvl1pPr marL="0" indent="0" algn="ctr">
              <a:buNone/>
              <a:defRPr/>
            </a:lvl1pPr>
          </a:lstStyle>
          <a:p>
            <a:r>
              <a:rPr lang="en-US"/>
              <a:t>Click to insert image</a:t>
            </a:r>
          </a:p>
        </p:txBody>
      </p:sp>
      <p:sp>
        <p:nvSpPr>
          <p:cNvPr id="16" name="Text Placeholder 3">
            <a:extLst>
              <a:ext uri="{FF2B5EF4-FFF2-40B4-BE49-F238E27FC236}">
                <a16:creationId xmlns:a16="http://schemas.microsoft.com/office/drawing/2014/main" xmlns="" id="{6B8FBC16-8CEC-411B-9CF7-1AE26FD7B39E}"/>
              </a:ext>
            </a:extLst>
          </p:cNvPr>
          <p:cNvSpPr>
            <a:spLocks noGrp="1"/>
          </p:cNvSpPr>
          <p:nvPr>
            <p:ph type="body" sz="quarter" idx="12"/>
          </p:nvPr>
        </p:nvSpPr>
        <p:spPr>
          <a:xfrm>
            <a:off x="380999" y="3784600"/>
            <a:ext cx="6594475" cy="2578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2E326972-2A75-470C-BB4B-452829140AAD}"/>
              </a:ext>
            </a:extLst>
          </p:cNvPr>
          <p:cNvGrpSpPr>
            <a:grpSpLocks noChangeAspect="1"/>
          </p:cNvGrpSpPr>
          <p:nvPr userDrawn="1"/>
        </p:nvGrpSpPr>
        <p:grpSpPr bwMode="auto">
          <a:xfrm>
            <a:off x="11087100" y="238502"/>
            <a:ext cx="723900" cy="685443"/>
            <a:chOff x="-240" y="2757"/>
            <a:chExt cx="960" cy="909"/>
          </a:xfrm>
        </p:grpSpPr>
        <p:sp>
          <p:nvSpPr>
            <p:cNvPr id="17" name="Freeform 5">
              <a:extLst>
                <a:ext uri="{FF2B5EF4-FFF2-40B4-BE49-F238E27FC236}">
                  <a16:creationId xmlns:a16="http://schemas.microsoft.com/office/drawing/2014/main" xmlns="" id="{A776444A-AB06-4E57-B550-77CD04CFD8B5}"/>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a:extLst>
                <a:ext uri="{FF2B5EF4-FFF2-40B4-BE49-F238E27FC236}">
                  <a16:creationId xmlns:a16="http://schemas.microsoft.com/office/drawing/2014/main" xmlns="" id="{E6395ED2-0779-4D3C-85F8-971E91119449}"/>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xmlns="" id="{E7280B8B-F37F-4A0C-A0CE-3FFBF3413ED4}"/>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xmlns="" id="{833777B5-1898-42BD-88A7-ED731B5CB9C5}"/>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xmlns="" id="{DFBAA03F-2552-4551-9ADB-B3987CB86D2F}"/>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5325747"/>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9BE2D17-F7C9-4709-828A-F271571929D0}"/>
              </a:ext>
            </a:extLst>
          </p:cNvPr>
          <p:cNvSpPr>
            <a:spLocks noGrp="1"/>
          </p:cNvSpPr>
          <p:nvPr>
            <p:ph type="pic" sz="quarter" idx="13"/>
          </p:nvPr>
        </p:nvSpPr>
        <p:spPr>
          <a:xfrm>
            <a:off x="6286500" y="1266825"/>
            <a:ext cx="5905500" cy="5095875"/>
          </a:xfrm>
          <a:solidFill>
            <a:schemeClr val="bg1">
              <a:lumMod val="95000"/>
            </a:schemeClr>
          </a:solidFill>
        </p:spPr>
        <p:txBody>
          <a:bodyPr anchor="ctr"/>
          <a:lstStyle>
            <a:lvl1pPr marL="0" indent="0" algn="ctr">
              <a:buNone/>
              <a:defRPr/>
            </a:lvl1pPr>
          </a:lstStyle>
          <a:p>
            <a:endParaRPr lang="en-US"/>
          </a:p>
        </p:txBody>
      </p:sp>
      <p:sp>
        <p:nvSpPr>
          <p:cNvPr id="22" name="Freeform: Shape 21">
            <a:extLst>
              <a:ext uri="{FF2B5EF4-FFF2-40B4-BE49-F238E27FC236}">
                <a16:creationId xmlns:a16="http://schemas.microsoft.com/office/drawing/2014/main" xmlns="" id="{0D84000C-3967-4B8A-85F7-D71EF97BA461}"/>
              </a:ext>
            </a:extLst>
          </p:cNvPr>
          <p:cNvSpPr/>
          <p:nvPr userDrawn="1"/>
        </p:nvSpPr>
        <p:spPr>
          <a:xfrm>
            <a:off x="0" y="1266825"/>
            <a:ext cx="12192000" cy="5591175"/>
          </a:xfrm>
          <a:custGeom>
            <a:avLst/>
            <a:gdLst>
              <a:gd name="connsiteX0" fmla="*/ 0 w 12192000"/>
              <a:gd name="connsiteY0" fmla="*/ 0 h 5591175"/>
              <a:gd name="connsiteX1" fmla="*/ 6286500 w 12192000"/>
              <a:gd name="connsiteY1" fmla="*/ 0 h 5591175"/>
              <a:gd name="connsiteX2" fmla="*/ 6286500 w 12192000"/>
              <a:gd name="connsiteY2" fmla="*/ 16379 h 5591175"/>
              <a:gd name="connsiteX3" fmla="*/ 6288638 w 12192000"/>
              <a:gd name="connsiteY3" fmla="*/ 33204 h 5591175"/>
              <a:gd name="connsiteX4" fmla="*/ 11884673 w 12192000"/>
              <a:gd name="connsiteY4" fmla="*/ 5088105 h 5591175"/>
              <a:gd name="connsiteX5" fmla="*/ 12191958 w 12192000"/>
              <a:gd name="connsiteY5" fmla="*/ 5095875 h 5591175"/>
              <a:gd name="connsiteX6" fmla="*/ 12192000 w 12192000"/>
              <a:gd name="connsiteY6" fmla="*/ 5095875 h 5591175"/>
              <a:gd name="connsiteX7" fmla="*/ 12192000 w 12192000"/>
              <a:gd name="connsiteY7" fmla="*/ 5591175 h 5591175"/>
              <a:gd name="connsiteX8" fmla="*/ 0 w 12192000"/>
              <a:gd name="connsiteY8"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591175">
                <a:moveTo>
                  <a:pt x="0" y="0"/>
                </a:moveTo>
                <a:lnTo>
                  <a:pt x="6286500" y="0"/>
                </a:lnTo>
                <a:lnTo>
                  <a:pt x="6286500" y="16379"/>
                </a:lnTo>
                <a:lnTo>
                  <a:pt x="6288638" y="33204"/>
                </a:lnTo>
                <a:cubicBezTo>
                  <a:pt x="6711554" y="2801034"/>
                  <a:pt x="9034528" y="4943631"/>
                  <a:pt x="11884673" y="5088105"/>
                </a:cubicBezTo>
                <a:lnTo>
                  <a:pt x="12191958" y="5095875"/>
                </a:lnTo>
                <a:lnTo>
                  <a:pt x="12192000" y="5095875"/>
                </a:lnTo>
                <a:lnTo>
                  <a:pt x="12192000"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755796"/>
            <a:ext cx="5524500" cy="1673204"/>
          </a:xfrm>
        </p:spPr>
        <p:txBody>
          <a:bodyPr/>
          <a:lstStyle>
            <a:lvl1pPr marL="0" indent="0">
              <a:buNone/>
              <a:defRPr sz="2000" b="0" i="0">
                <a:solidFill>
                  <a:schemeClr val="accent1"/>
                </a:solidFill>
              </a:defRPr>
            </a:lvl1pPr>
            <a:lvl2pPr marL="182880" indent="0">
              <a:buNone/>
              <a:defRPr b="0">
                <a:solidFill>
                  <a:schemeClr val="accent1"/>
                </a:solidFill>
              </a:defRPr>
            </a:lvl2pPr>
            <a:lvl3pPr marL="365760" indent="0">
              <a:buNone/>
              <a:defRPr b="0">
                <a:solidFill>
                  <a:schemeClr val="accent1"/>
                </a:solidFill>
              </a:defRPr>
            </a:lvl3pPr>
            <a:lvl4pPr marL="548640" indent="0">
              <a:buNone/>
              <a:defRPr b="0">
                <a:solidFill>
                  <a:schemeClr val="accent1"/>
                </a:solidFill>
              </a:defRPr>
            </a:lvl4pPr>
            <a:lvl5pPr marL="731520" indent="0">
              <a:buNone/>
              <a:defRPr b="0">
                <a:solidFill>
                  <a:schemeClr val="accent1"/>
                </a:solidFill>
              </a:defRPr>
            </a:lvl5pPr>
          </a:lstStyle>
          <a:p>
            <a:pPr lvl="0"/>
            <a:r>
              <a:rPr lang="en-US"/>
              <a:t>Edit Master text styles</a:t>
            </a:r>
          </a:p>
        </p:txBody>
      </p:sp>
      <p:sp>
        <p:nvSpPr>
          <p:cNvPr id="16" name="Text Placeholder 3">
            <a:extLst>
              <a:ext uri="{FF2B5EF4-FFF2-40B4-BE49-F238E27FC236}">
                <a16:creationId xmlns:a16="http://schemas.microsoft.com/office/drawing/2014/main" xmlns="" id="{6B8FBC16-8CEC-411B-9CF7-1AE26FD7B39E}"/>
              </a:ext>
            </a:extLst>
          </p:cNvPr>
          <p:cNvSpPr>
            <a:spLocks noGrp="1"/>
          </p:cNvSpPr>
          <p:nvPr>
            <p:ph type="body" sz="quarter" idx="12"/>
          </p:nvPr>
        </p:nvSpPr>
        <p:spPr>
          <a:xfrm>
            <a:off x="380999" y="3784600"/>
            <a:ext cx="6594475" cy="2578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2E326972-2A75-470C-BB4B-452829140AAD}"/>
              </a:ext>
            </a:extLst>
          </p:cNvPr>
          <p:cNvGrpSpPr>
            <a:grpSpLocks noChangeAspect="1"/>
          </p:cNvGrpSpPr>
          <p:nvPr userDrawn="1"/>
        </p:nvGrpSpPr>
        <p:grpSpPr bwMode="auto">
          <a:xfrm>
            <a:off x="11087100" y="238502"/>
            <a:ext cx="723900" cy="685443"/>
            <a:chOff x="-240" y="2757"/>
            <a:chExt cx="960" cy="909"/>
          </a:xfrm>
        </p:grpSpPr>
        <p:sp>
          <p:nvSpPr>
            <p:cNvPr id="17" name="Freeform 5">
              <a:extLst>
                <a:ext uri="{FF2B5EF4-FFF2-40B4-BE49-F238E27FC236}">
                  <a16:creationId xmlns:a16="http://schemas.microsoft.com/office/drawing/2014/main" xmlns="" id="{A776444A-AB06-4E57-B550-77CD04CFD8B5}"/>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a:extLst>
                <a:ext uri="{FF2B5EF4-FFF2-40B4-BE49-F238E27FC236}">
                  <a16:creationId xmlns:a16="http://schemas.microsoft.com/office/drawing/2014/main" xmlns="" id="{E6395ED2-0779-4D3C-85F8-971E91119449}"/>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xmlns="" id="{E7280B8B-F37F-4A0C-A0CE-3FFBF3413ED4}"/>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xmlns="" id="{833777B5-1898-42BD-88A7-ED731B5CB9C5}"/>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xmlns="" id="{DFBAA03F-2552-4551-9ADB-B3987CB86D2F}"/>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68112991"/>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11430000" cy="1491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4">
            <a:extLst>
              <a:ext uri="{FF2B5EF4-FFF2-40B4-BE49-F238E27FC236}">
                <a16:creationId xmlns:a16="http://schemas.microsoft.com/office/drawing/2014/main" xmlns="" id="{3500A676-A21F-4B58-A7D8-76A57AA0EA98}"/>
              </a:ext>
            </a:extLst>
          </p:cNvPr>
          <p:cNvGrpSpPr>
            <a:grpSpLocks noChangeAspect="1"/>
          </p:cNvGrpSpPr>
          <p:nvPr userDrawn="1"/>
        </p:nvGrpSpPr>
        <p:grpSpPr bwMode="auto">
          <a:xfrm>
            <a:off x="11087100" y="238502"/>
            <a:ext cx="723900" cy="685443"/>
            <a:chOff x="-240" y="2757"/>
            <a:chExt cx="960" cy="909"/>
          </a:xfrm>
        </p:grpSpPr>
        <p:sp>
          <p:nvSpPr>
            <p:cNvPr id="14" name="Freeform 5">
              <a:extLst>
                <a:ext uri="{FF2B5EF4-FFF2-40B4-BE49-F238E27FC236}">
                  <a16:creationId xmlns:a16="http://schemas.microsoft.com/office/drawing/2014/main" xmlns="" id="{9ACB5045-75D9-4EDD-B142-AC973E38EDBC}"/>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a:extLst>
                <a:ext uri="{FF2B5EF4-FFF2-40B4-BE49-F238E27FC236}">
                  <a16:creationId xmlns:a16="http://schemas.microsoft.com/office/drawing/2014/main" xmlns="" id="{34DA0F31-524F-4808-97D7-BBF303C14445}"/>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xmlns="" id="{8EEBFD68-D299-48B8-992C-0DB9FB7D8D59}"/>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xmlns="" id="{91FA436B-5923-4FD0-8825-30EA60B84161}"/>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B6335F75-02D5-48E5-A179-5E818E2F9C55}"/>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3668415"/>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lang="en-US" sz="2000" dirty="0" smtClean="0">
                <a:solidFill>
                  <a:srgbClr val="000000"/>
                </a:solidFill>
                <a:latin typeface="Calibri" pitchFamily="34" charset="0"/>
              </a:defRPr>
            </a:lvl2pPr>
          </a:lstStyle>
          <a:p>
            <a:pPr lvl="0"/>
            <a:r>
              <a:rPr lang="en-US"/>
              <a:t>Click to edit Master text styles</a:t>
            </a:r>
          </a:p>
          <a:p>
            <a:pPr lvl="1"/>
            <a:r>
              <a:rPr lang="en-US"/>
              <a:t>Second level</a:t>
            </a:r>
          </a:p>
          <a:p>
            <a:pPr lvl="2"/>
            <a:r>
              <a:rPr lang="en-US"/>
              <a:t>Third level</a:t>
            </a:r>
          </a:p>
        </p:txBody>
      </p:sp>
      <p:sp>
        <p:nvSpPr>
          <p:cNvPr id="4" name="Rectangle 16"/>
          <p:cNvSpPr>
            <a:spLocks noGrp="1" noChangeArrowheads="1"/>
          </p:cNvSpPr>
          <p:nvPr>
            <p:ph type="sldNum" sz="quarter" idx="10"/>
          </p:nvPr>
        </p:nvSpPr>
        <p:spPr>
          <a:ln/>
        </p:spPr>
        <p:txBody>
          <a:bodyPr/>
          <a:lstStyle>
            <a:lvl1pPr>
              <a:defRPr/>
            </a:lvl1pPr>
          </a:lstStyle>
          <a:p>
            <a:pPr>
              <a:defRPr/>
            </a:pPr>
            <a:fld id="{79ED1297-AFBB-4BE2-AD87-AD3E477599C5}" type="slidenum">
              <a:rPr lang="en-US"/>
              <a:pPr>
                <a:defRPr/>
              </a:pPr>
              <a:t>‹#›</a:t>
            </a:fld>
            <a:endParaRPr lang="en-US"/>
          </a:p>
        </p:txBody>
      </p:sp>
    </p:spTree>
    <p:extLst>
      <p:ext uri="{BB962C8B-B14F-4D97-AF65-F5344CB8AC3E}">
        <p14:creationId xmlns:p14="http://schemas.microsoft.com/office/powerpoint/2010/main" val="23542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5EBA089C-FC80-4D26-91DD-296CCAFB10B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084" t="4829" r="20154" b="16145"/>
          <a:stretch>
            <a:fillRect/>
          </a:stretch>
        </p:blipFill>
        <p:spPr>
          <a:xfrm>
            <a:off x="3" y="0"/>
            <a:ext cx="10122469" cy="6858000"/>
          </a:xfrm>
          <a:custGeom>
            <a:avLst/>
            <a:gdLst>
              <a:gd name="connsiteX0" fmla="*/ 0 w 10122469"/>
              <a:gd name="connsiteY0" fmla="*/ 0 h 6858000"/>
              <a:gd name="connsiteX1" fmla="*/ 9177809 w 10122469"/>
              <a:gd name="connsiteY1" fmla="*/ 0 h 6858000"/>
              <a:gd name="connsiteX2" fmla="*/ 9314338 w 10122469"/>
              <a:gd name="connsiteY2" fmla="*/ 237448 h 6858000"/>
              <a:gd name="connsiteX3" fmla="*/ 10122469 w 10122469"/>
              <a:gd name="connsiteY3" fmla="*/ 3429000 h 6858000"/>
              <a:gd name="connsiteX4" fmla="*/ 9314338 w 10122469"/>
              <a:gd name="connsiteY4" fmla="*/ 6620552 h 6858000"/>
              <a:gd name="connsiteX5" fmla="*/ 9177809 w 10122469"/>
              <a:gd name="connsiteY5" fmla="*/ 6858000 h 6858000"/>
              <a:gd name="connsiteX6" fmla="*/ 0 w 101224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469" h="6858000">
                <a:moveTo>
                  <a:pt x="0" y="0"/>
                </a:moveTo>
                <a:lnTo>
                  <a:pt x="9177809" y="0"/>
                </a:lnTo>
                <a:lnTo>
                  <a:pt x="9314338" y="237448"/>
                </a:lnTo>
                <a:cubicBezTo>
                  <a:pt x="9829720" y="1186179"/>
                  <a:pt x="10122469" y="2273402"/>
                  <a:pt x="10122469" y="3429000"/>
                </a:cubicBezTo>
                <a:cubicBezTo>
                  <a:pt x="10122469" y="4584598"/>
                  <a:pt x="9829720" y="5671821"/>
                  <a:pt x="9314338" y="6620552"/>
                </a:cubicBezTo>
                <a:lnTo>
                  <a:pt x="9177809" y="6858000"/>
                </a:lnTo>
                <a:lnTo>
                  <a:pt x="0" y="6858000"/>
                </a:lnTo>
                <a:close/>
              </a:path>
            </a:pathLst>
          </a:custGeom>
        </p:spPr>
      </p:pic>
      <p:pic>
        <p:nvPicPr>
          <p:cNvPr id="13" name="Picture 12">
            <a:extLst>
              <a:ext uri="{FF2B5EF4-FFF2-40B4-BE49-F238E27FC236}">
                <a16:creationId xmlns:a16="http://schemas.microsoft.com/office/drawing/2014/main" xmlns="" id="{258D019C-2792-454E-9652-3DD906097B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70" t="7186" r="8365"/>
          <a:stretch/>
        </p:blipFill>
        <p:spPr>
          <a:xfrm>
            <a:off x="2" y="0"/>
            <a:ext cx="10122469" cy="6858000"/>
          </a:xfrm>
          <a:custGeom>
            <a:avLst/>
            <a:gdLst>
              <a:gd name="connsiteX0" fmla="*/ 0 w 10122469"/>
              <a:gd name="connsiteY0" fmla="*/ 0 h 6858000"/>
              <a:gd name="connsiteX1" fmla="*/ 9177809 w 10122469"/>
              <a:gd name="connsiteY1" fmla="*/ 0 h 6858000"/>
              <a:gd name="connsiteX2" fmla="*/ 9314338 w 10122469"/>
              <a:gd name="connsiteY2" fmla="*/ 237448 h 6858000"/>
              <a:gd name="connsiteX3" fmla="*/ 10122469 w 10122469"/>
              <a:gd name="connsiteY3" fmla="*/ 3429000 h 6858000"/>
              <a:gd name="connsiteX4" fmla="*/ 9314338 w 10122469"/>
              <a:gd name="connsiteY4" fmla="*/ 6620552 h 6858000"/>
              <a:gd name="connsiteX5" fmla="*/ 9177809 w 10122469"/>
              <a:gd name="connsiteY5" fmla="*/ 6858000 h 6858000"/>
              <a:gd name="connsiteX6" fmla="*/ 0 w 101224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469" h="6858000">
                <a:moveTo>
                  <a:pt x="0" y="0"/>
                </a:moveTo>
                <a:lnTo>
                  <a:pt x="9177809" y="0"/>
                </a:lnTo>
                <a:lnTo>
                  <a:pt x="9314338" y="237448"/>
                </a:lnTo>
                <a:cubicBezTo>
                  <a:pt x="9829720" y="1186179"/>
                  <a:pt x="10122469" y="2273402"/>
                  <a:pt x="10122469" y="3429000"/>
                </a:cubicBezTo>
                <a:cubicBezTo>
                  <a:pt x="10122469" y="4584598"/>
                  <a:pt x="9829720" y="5671821"/>
                  <a:pt x="9314338" y="6620552"/>
                </a:cubicBezTo>
                <a:lnTo>
                  <a:pt x="9177809" y="6858000"/>
                </a:lnTo>
                <a:lnTo>
                  <a:pt x="0" y="6858000"/>
                </a:lnTo>
                <a:close/>
              </a:path>
            </a:pathLst>
          </a:custGeom>
        </p:spPr>
      </p:pic>
      <p:sp>
        <p:nvSpPr>
          <p:cNvPr id="14" name="Title 2">
            <a:extLst>
              <a:ext uri="{FF2B5EF4-FFF2-40B4-BE49-F238E27FC236}">
                <a16:creationId xmlns:a16="http://schemas.microsoft.com/office/drawing/2014/main" xmlns="" id="{202C9ABC-AA33-4A61-8BFE-C1961FC7B6F2}"/>
              </a:ext>
            </a:extLst>
          </p:cNvPr>
          <p:cNvSpPr>
            <a:spLocks noGrp="1"/>
          </p:cNvSpPr>
          <p:nvPr>
            <p:ph type="title"/>
          </p:nvPr>
        </p:nvSpPr>
        <p:spPr>
          <a:xfrm>
            <a:off x="457200" y="3105151"/>
            <a:ext cx="5448300" cy="2914649"/>
          </a:xfrm>
        </p:spPr>
        <p:txBody>
          <a:bodyPr anchor="t" anchorCtr="0"/>
          <a:lstStyle>
            <a:lvl1pPr>
              <a:defRPr sz="4800" b="1">
                <a:solidFill>
                  <a:schemeClr val="bg1"/>
                </a:solidFill>
                <a:latin typeface="+mj-lt"/>
              </a:defRPr>
            </a:lvl1pPr>
          </a:lstStyle>
          <a:p>
            <a:r>
              <a:rPr lang="en-US"/>
              <a:t>Click to edit Master title style</a:t>
            </a:r>
          </a:p>
        </p:txBody>
      </p:sp>
      <p:sp>
        <p:nvSpPr>
          <p:cNvPr id="15" name="Text Placeholder 13346">
            <a:extLst>
              <a:ext uri="{FF2B5EF4-FFF2-40B4-BE49-F238E27FC236}">
                <a16:creationId xmlns:a16="http://schemas.microsoft.com/office/drawing/2014/main" xmlns="" id="{CA405FE3-C91F-4872-ACEC-39A3C3CC299C}"/>
              </a:ext>
            </a:extLst>
          </p:cNvPr>
          <p:cNvSpPr>
            <a:spLocks noGrp="1"/>
          </p:cNvSpPr>
          <p:nvPr>
            <p:ph type="body" sz="quarter" idx="10" hasCustomPrompt="1"/>
          </p:nvPr>
        </p:nvSpPr>
        <p:spPr>
          <a:xfrm>
            <a:off x="457200" y="2546351"/>
            <a:ext cx="5448299" cy="406400"/>
          </a:xfrm>
        </p:spPr>
        <p:txBody>
          <a:bodyPr anchor="b"/>
          <a:lstStyle>
            <a:lvl1pPr marL="0" indent="0">
              <a:buNone/>
              <a:defRPr sz="1800">
                <a:solidFill>
                  <a:schemeClr val="bg1"/>
                </a:solidFill>
              </a:defRPr>
            </a:lvl1pPr>
          </a:lstStyle>
          <a:p>
            <a:pPr lvl="0"/>
            <a:r>
              <a:rPr lang="en-US"/>
              <a:t>Presenter Name</a:t>
            </a:r>
          </a:p>
        </p:txBody>
      </p:sp>
      <p:grpSp>
        <p:nvGrpSpPr>
          <p:cNvPr id="16" name="Group 4">
            <a:extLst>
              <a:ext uri="{FF2B5EF4-FFF2-40B4-BE49-F238E27FC236}">
                <a16:creationId xmlns:a16="http://schemas.microsoft.com/office/drawing/2014/main" xmlns="" id="{F09DD6D9-18FE-4320-88D5-032411A37718}"/>
              </a:ext>
            </a:extLst>
          </p:cNvPr>
          <p:cNvGrpSpPr>
            <a:grpSpLocks noChangeAspect="1"/>
          </p:cNvGrpSpPr>
          <p:nvPr userDrawn="1"/>
        </p:nvGrpSpPr>
        <p:grpSpPr bwMode="auto">
          <a:xfrm>
            <a:off x="10518484" y="406617"/>
            <a:ext cx="1206901" cy="1142785"/>
            <a:chOff x="-240" y="2757"/>
            <a:chExt cx="960" cy="909"/>
          </a:xfrm>
        </p:grpSpPr>
        <p:sp>
          <p:nvSpPr>
            <p:cNvPr id="28" name="Freeform 5">
              <a:extLst>
                <a:ext uri="{FF2B5EF4-FFF2-40B4-BE49-F238E27FC236}">
                  <a16:creationId xmlns:a16="http://schemas.microsoft.com/office/drawing/2014/main" xmlns="" id="{D30B5D57-A6DB-4FB7-B752-506814336754}"/>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9" name="Rectangle 6">
              <a:extLst>
                <a:ext uri="{FF2B5EF4-FFF2-40B4-BE49-F238E27FC236}">
                  <a16:creationId xmlns:a16="http://schemas.microsoft.com/office/drawing/2014/main" xmlns="" id="{82A0E955-CBE0-4EFD-9CD5-7D33BBB05B17}"/>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0" name="Freeform 7">
              <a:extLst>
                <a:ext uri="{FF2B5EF4-FFF2-40B4-BE49-F238E27FC236}">
                  <a16:creationId xmlns:a16="http://schemas.microsoft.com/office/drawing/2014/main" xmlns="" id="{8116BDE1-3109-4CEF-9924-D439898B1D19}"/>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1" name="Freeform 8">
              <a:extLst>
                <a:ext uri="{FF2B5EF4-FFF2-40B4-BE49-F238E27FC236}">
                  <a16:creationId xmlns:a16="http://schemas.microsoft.com/office/drawing/2014/main" xmlns="" id="{F0F091D1-02E3-441D-894F-50FA84F881DE}"/>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2" name="Freeform 9">
              <a:extLst>
                <a:ext uri="{FF2B5EF4-FFF2-40B4-BE49-F238E27FC236}">
                  <a16:creationId xmlns:a16="http://schemas.microsoft.com/office/drawing/2014/main" xmlns="" id="{313C8075-2399-4F51-9CE0-94706E2B2538}"/>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grpSp>
      <p:sp>
        <p:nvSpPr>
          <p:cNvPr id="34" name="Text Placeholder 13346">
            <a:extLst>
              <a:ext uri="{FF2B5EF4-FFF2-40B4-BE49-F238E27FC236}">
                <a16:creationId xmlns:a16="http://schemas.microsoft.com/office/drawing/2014/main" xmlns="" id="{6BB97817-CD7A-455B-8F81-59AA4ABFCB44}"/>
              </a:ext>
            </a:extLst>
          </p:cNvPr>
          <p:cNvSpPr>
            <a:spLocks noGrp="1"/>
          </p:cNvSpPr>
          <p:nvPr>
            <p:ph type="body" sz="quarter" idx="11" hasCustomPrompt="1"/>
          </p:nvPr>
        </p:nvSpPr>
        <p:spPr>
          <a:xfrm>
            <a:off x="9740901" y="6366908"/>
            <a:ext cx="1968500" cy="342900"/>
          </a:xfrm>
        </p:spPr>
        <p:txBody>
          <a:bodyPr anchor="t"/>
          <a:lstStyle>
            <a:lvl1pPr marL="0" indent="0" algn="r">
              <a:buNone/>
              <a:defRPr sz="1200" cap="all" baseline="0">
                <a:solidFill>
                  <a:schemeClr val="tx1"/>
                </a:solidFill>
              </a:defRPr>
            </a:lvl1pPr>
          </a:lstStyle>
          <a:p>
            <a:pPr lvl="0"/>
            <a:r>
              <a:rPr lang="en-US"/>
              <a:t>DATE</a:t>
            </a:r>
          </a:p>
        </p:txBody>
      </p:sp>
      <p:sp>
        <p:nvSpPr>
          <p:cNvPr id="12" name="Oval 11">
            <a:extLst>
              <a:ext uri="{FF2B5EF4-FFF2-40B4-BE49-F238E27FC236}">
                <a16:creationId xmlns:a16="http://schemas.microsoft.com/office/drawing/2014/main" xmlns="" id="{7522A5D0-0A79-413B-ABCA-542794C673E2}"/>
              </a:ext>
            </a:extLst>
          </p:cNvPr>
          <p:cNvSpPr/>
          <p:nvPr userDrawn="1"/>
        </p:nvSpPr>
        <p:spPr>
          <a:xfrm>
            <a:off x="-3039747" y="-2029789"/>
            <a:ext cx="13184527" cy="13184527"/>
          </a:xfrm>
          <a:prstGeom prst="ellipse">
            <a:avLst/>
          </a:prstGeom>
          <a:noFill/>
          <a:ln w="22225">
            <a:solidFill>
              <a:schemeClr val="accent3">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Tree>
    <p:extLst>
      <p:ext uri="{BB962C8B-B14F-4D97-AF65-F5344CB8AC3E}">
        <p14:creationId xmlns:p14="http://schemas.microsoft.com/office/powerpoint/2010/main" val="4050866834"/>
      </p:ext>
    </p:extLst>
  </p:cSld>
  <p:clrMapOvr>
    <a:masterClrMapping/>
  </p:clrMapOvr>
  <p:extLst mod="1">
    <p:ext uri="{DCECCB84-F9BA-43D5-87BE-67443E8EF086}">
      <p15:sldGuideLst xmlns:p15="http://schemas.microsoft.com/office/powerpoint/2012/main">
        <p15:guide id="1" pos="288">
          <p15:clr>
            <a:srgbClr val="FBAE40"/>
          </p15:clr>
        </p15:guide>
        <p15:guide id="2" pos="73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54304E6C-B504-4D6D-B80E-08142B9A84D1}"/>
              </a:ext>
            </a:extLst>
          </p:cNvPr>
          <p:cNvSpPr>
            <a:spLocks noGrp="1"/>
          </p:cNvSpPr>
          <p:nvPr>
            <p:ph type="pic" sz="quarter" idx="12" hasCustomPrompt="1"/>
          </p:nvPr>
        </p:nvSpPr>
        <p:spPr>
          <a:xfrm>
            <a:off x="0" y="1"/>
            <a:ext cx="10122469" cy="6858000"/>
          </a:xfrm>
          <a:custGeom>
            <a:avLst/>
            <a:gdLst>
              <a:gd name="connsiteX0" fmla="*/ 0 w 10122469"/>
              <a:gd name="connsiteY0" fmla="*/ 0 h 6858000"/>
              <a:gd name="connsiteX1" fmla="*/ 9177809 w 10122469"/>
              <a:gd name="connsiteY1" fmla="*/ 0 h 6858000"/>
              <a:gd name="connsiteX2" fmla="*/ 9314338 w 10122469"/>
              <a:gd name="connsiteY2" fmla="*/ 237448 h 6858000"/>
              <a:gd name="connsiteX3" fmla="*/ 10122469 w 10122469"/>
              <a:gd name="connsiteY3" fmla="*/ 3429000 h 6858000"/>
              <a:gd name="connsiteX4" fmla="*/ 9314338 w 10122469"/>
              <a:gd name="connsiteY4" fmla="*/ 6620552 h 6858000"/>
              <a:gd name="connsiteX5" fmla="*/ 9177809 w 10122469"/>
              <a:gd name="connsiteY5" fmla="*/ 6858000 h 6858000"/>
              <a:gd name="connsiteX6" fmla="*/ 0 w 101224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469" h="6858000">
                <a:moveTo>
                  <a:pt x="0" y="0"/>
                </a:moveTo>
                <a:lnTo>
                  <a:pt x="9177809" y="0"/>
                </a:lnTo>
                <a:lnTo>
                  <a:pt x="9314338" y="237448"/>
                </a:lnTo>
                <a:cubicBezTo>
                  <a:pt x="9829720" y="1186179"/>
                  <a:pt x="10122469" y="2273402"/>
                  <a:pt x="10122469" y="3429000"/>
                </a:cubicBezTo>
                <a:cubicBezTo>
                  <a:pt x="10122469" y="4584598"/>
                  <a:pt x="9829720" y="5671821"/>
                  <a:pt x="9314338" y="6620552"/>
                </a:cubicBezTo>
                <a:lnTo>
                  <a:pt x="9177809" y="6858000"/>
                </a:lnTo>
                <a:lnTo>
                  <a:pt x="0" y="6858000"/>
                </a:lnTo>
                <a:close/>
              </a:path>
            </a:pathLst>
          </a:custGeom>
          <a:solidFill>
            <a:schemeClr val="bg1">
              <a:lumMod val="95000"/>
            </a:schemeClr>
          </a:solidFill>
        </p:spPr>
        <p:txBody>
          <a:bodyPr wrap="square" tIns="1097280" anchor="ctr">
            <a:noAutofit/>
          </a:bodyPr>
          <a:lstStyle>
            <a:lvl1pPr marL="0" indent="0" algn="ctr">
              <a:buNone/>
              <a:defRPr/>
            </a:lvl1pPr>
          </a:lstStyle>
          <a:p>
            <a:r>
              <a:rPr lang="en-US"/>
              <a:t>Click to insert image</a:t>
            </a:r>
          </a:p>
        </p:txBody>
      </p:sp>
      <p:sp>
        <p:nvSpPr>
          <p:cNvPr id="14" name="Title 2">
            <a:extLst>
              <a:ext uri="{FF2B5EF4-FFF2-40B4-BE49-F238E27FC236}">
                <a16:creationId xmlns:a16="http://schemas.microsoft.com/office/drawing/2014/main" xmlns="" id="{202C9ABC-AA33-4A61-8BFE-C1961FC7B6F2}"/>
              </a:ext>
            </a:extLst>
          </p:cNvPr>
          <p:cNvSpPr>
            <a:spLocks noGrp="1"/>
          </p:cNvSpPr>
          <p:nvPr>
            <p:ph type="title"/>
          </p:nvPr>
        </p:nvSpPr>
        <p:spPr>
          <a:xfrm>
            <a:off x="457200" y="3105151"/>
            <a:ext cx="4564743" cy="2914649"/>
          </a:xfrm>
        </p:spPr>
        <p:txBody>
          <a:bodyPr anchor="t" anchorCtr="0"/>
          <a:lstStyle>
            <a:lvl1pPr>
              <a:defRPr sz="4800" b="1">
                <a:solidFill>
                  <a:schemeClr val="bg1"/>
                </a:solidFill>
                <a:latin typeface="+mj-lt"/>
              </a:defRPr>
            </a:lvl1pPr>
          </a:lstStyle>
          <a:p>
            <a:r>
              <a:rPr lang="en-US"/>
              <a:t>Click to edit Master title style</a:t>
            </a:r>
          </a:p>
        </p:txBody>
      </p:sp>
      <p:sp>
        <p:nvSpPr>
          <p:cNvPr id="15" name="Text Placeholder 13346">
            <a:extLst>
              <a:ext uri="{FF2B5EF4-FFF2-40B4-BE49-F238E27FC236}">
                <a16:creationId xmlns:a16="http://schemas.microsoft.com/office/drawing/2014/main" xmlns="" id="{CA405FE3-C91F-4872-ACEC-39A3C3CC299C}"/>
              </a:ext>
            </a:extLst>
          </p:cNvPr>
          <p:cNvSpPr>
            <a:spLocks noGrp="1"/>
          </p:cNvSpPr>
          <p:nvPr>
            <p:ph type="body" sz="quarter" idx="10" hasCustomPrompt="1"/>
          </p:nvPr>
        </p:nvSpPr>
        <p:spPr>
          <a:xfrm>
            <a:off x="457201" y="2662463"/>
            <a:ext cx="4564742" cy="406400"/>
          </a:xfrm>
        </p:spPr>
        <p:txBody>
          <a:bodyPr anchor="b"/>
          <a:lstStyle>
            <a:lvl1pPr marL="0" indent="0">
              <a:buNone/>
              <a:defRPr sz="1800">
                <a:solidFill>
                  <a:schemeClr val="bg1"/>
                </a:solidFill>
              </a:defRPr>
            </a:lvl1pPr>
          </a:lstStyle>
          <a:p>
            <a:pPr lvl="0"/>
            <a:r>
              <a:rPr lang="en-US"/>
              <a:t>Presenter Name</a:t>
            </a:r>
          </a:p>
        </p:txBody>
      </p:sp>
      <p:grpSp>
        <p:nvGrpSpPr>
          <p:cNvPr id="16" name="Group 4">
            <a:extLst>
              <a:ext uri="{FF2B5EF4-FFF2-40B4-BE49-F238E27FC236}">
                <a16:creationId xmlns:a16="http://schemas.microsoft.com/office/drawing/2014/main" xmlns="" id="{F09DD6D9-18FE-4320-88D5-032411A37718}"/>
              </a:ext>
            </a:extLst>
          </p:cNvPr>
          <p:cNvGrpSpPr>
            <a:grpSpLocks noChangeAspect="1"/>
          </p:cNvGrpSpPr>
          <p:nvPr userDrawn="1"/>
        </p:nvGrpSpPr>
        <p:grpSpPr bwMode="auto">
          <a:xfrm>
            <a:off x="10518484" y="406617"/>
            <a:ext cx="1206901" cy="1142785"/>
            <a:chOff x="-240" y="2757"/>
            <a:chExt cx="960" cy="909"/>
          </a:xfrm>
        </p:grpSpPr>
        <p:sp>
          <p:nvSpPr>
            <p:cNvPr id="28" name="Freeform 5">
              <a:extLst>
                <a:ext uri="{FF2B5EF4-FFF2-40B4-BE49-F238E27FC236}">
                  <a16:creationId xmlns:a16="http://schemas.microsoft.com/office/drawing/2014/main" xmlns="" id="{D30B5D57-A6DB-4FB7-B752-506814336754}"/>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29" name="Rectangle 6">
              <a:extLst>
                <a:ext uri="{FF2B5EF4-FFF2-40B4-BE49-F238E27FC236}">
                  <a16:creationId xmlns:a16="http://schemas.microsoft.com/office/drawing/2014/main" xmlns="" id="{82A0E955-CBE0-4EFD-9CD5-7D33BBB05B17}"/>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0" name="Freeform 7">
              <a:extLst>
                <a:ext uri="{FF2B5EF4-FFF2-40B4-BE49-F238E27FC236}">
                  <a16:creationId xmlns:a16="http://schemas.microsoft.com/office/drawing/2014/main" xmlns="" id="{8116BDE1-3109-4CEF-9924-D439898B1D19}"/>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1" name="Freeform 8">
              <a:extLst>
                <a:ext uri="{FF2B5EF4-FFF2-40B4-BE49-F238E27FC236}">
                  <a16:creationId xmlns:a16="http://schemas.microsoft.com/office/drawing/2014/main" xmlns="" id="{F0F091D1-02E3-441D-894F-50FA84F881DE}"/>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sp>
          <p:nvSpPr>
            <p:cNvPr id="32" name="Freeform 9">
              <a:extLst>
                <a:ext uri="{FF2B5EF4-FFF2-40B4-BE49-F238E27FC236}">
                  <a16:creationId xmlns:a16="http://schemas.microsoft.com/office/drawing/2014/main" xmlns="" id="{313C8075-2399-4F51-9CE0-94706E2B2538}"/>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en-US">
                <a:solidFill>
                  <a:schemeClr val="tx1"/>
                </a:solidFill>
              </a:endParaRPr>
            </a:p>
          </p:txBody>
        </p:sp>
      </p:grpSp>
      <p:sp>
        <p:nvSpPr>
          <p:cNvPr id="34" name="Text Placeholder 13346">
            <a:extLst>
              <a:ext uri="{FF2B5EF4-FFF2-40B4-BE49-F238E27FC236}">
                <a16:creationId xmlns:a16="http://schemas.microsoft.com/office/drawing/2014/main" xmlns="" id="{6BB97817-CD7A-455B-8F81-59AA4ABFCB44}"/>
              </a:ext>
            </a:extLst>
          </p:cNvPr>
          <p:cNvSpPr>
            <a:spLocks noGrp="1"/>
          </p:cNvSpPr>
          <p:nvPr>
            <p:ph type="body" sz="quarter" idx="11" hasCustomPrompt="1"/>
          </p:nvPr>
        </p:nvSpPr>
        <p:spPr>
          <a:xfrm>
            <a:off x="9740901" y="6366908"/>
            <a:ext cx="1968500" cy="342900"/>
          </a:xfrm>
        </p:spPr>
        <p:txBody>
          <a:bodyPr anchor="t"/>
          <a:lstStyle>
            <a:lvl1pPr marL="0" indent="0" algn="r">
              <a:buNone/>
              <a:defRPr sz="1200" cap="all" baseline="0">
                <a:solidFill>
                  <a:schemeClr val="tx1"/>
                </a:solidFill>
              </a:defRPr>
            </a:lvl1pPr>
          </a:lstStyle>
          <a:p>
            <a:pPr lvl="0"/>
            <a:r>
              <a:rPr lang="en-US"/>
              <a:t>DATE</a:t>
            </a:r>
          </a:p>
        </p:txBody>
      </p:sp>
    </p:spTree>
    <p:extLst>
      <p:ext uri="{BB962C8B-B14F-4D97-AF65-F5344CB8AC3E}">
        <p14:creationId xmlns:p14="http://schemas.microsoft.com/office/powerpoint/2010/main" val="851643351"/>
      </p:ext>
    </p:extLst>
  </p:cSld>
  <p:clrMapOvr>
    <a:masterClrMapping/>
  </p:clrMapOvr>
  <p:extLst mod="1">
    <p:ext uri="{DCECCB84-F9BA-43D5-87BE-67443E8EF086}">
      <p15:sldGuideLst xmlns:p15="http://schemas.microsoft.com/office/powerpoint/2012/main">
        <p15:guide id="1" pos="288">
          <p15:clr>
            <a:srgbClr val="FBAE40"/>
          </p15:clr>
        </p15:guide>
        <p15:guide id="2" pos="73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C2D5632F-FF75-450E-BB5C-66F129FF293D}"/>
              </a:ext>
            </a:extLst>
          </p:cNvPr>
          <p:cNvSpPr/>
          <p:nvPr userDrawn="1"/>
        </p:nvSpPr>
        <p:spPr>
          <a:xfrm flipH="1">
            <a:off x="6667499" y="0"/>
            <a:ext cx="5524500" cy="5524501"/>
          </a:xfrm>
          <a:custGeom>
            <a:avLst/>
            <a:gdLst>
              <a:gd name="connsiteX0" fmla="*/ 0 w 6588542"/>
              <a:gd name="connsiteY0" fmla="*/ 0 h 6588543"/>
              <a:gd name="connsiteX1" fmla="*/ 6588542 w 6588542"/>
              <a:gd name="connsiteY1" fmla="*/ 0 h 6588543"/>
              <a:gd name="connsiteX2" fmla="*/ 339045 w 6588542"/>
              <a:gd name="connsiteY2" fmla="*/ 6579970 h 6588543"/>
              <a:gd name="connsiteX3" fmla="*/ 0 w 6588542"/>
              <a:gd name="connsiteY3" fmla="*/ 6588543 h 6588543"/>
            </a:gdLst>
            <a:ahLst/>
            <a:cxnLst>
              <a:cxn ang="0">
                <a:pos x="connsiteX0" y="connsiteY0"/>
              </a:cxn>
              <a:cxn ang="0">
                <a:pos x="connsiteX1" y="connsiteY1"/>
              </a:cxn>
              <a:cxn ang="0">
                <a:pos x="connsiteX2" y="connsiteY2"/>
              </a:cxn>
              <a:cxn ang="0">
                <a:pos x="connsiteX3" y="connsiteY3"/>
              </a:cxn>
            </a:cxnLst>
            <a:rect l="l" t="t" r="r" b="b"/>
            <a:pathLst>
              <a:path w="6588542" h="6588543">
                <a:moveTo>
                  <a:pt x="0" y="0"/>
                </a:moveTo>
                <a:lnTo>
                  <a:pt x="6588542" y="0"/>
                </a:lnTo>
                <a:cubicBezTo>
                  <a:pt x="6588542" y="3525041"/>
                  <a:pt x="3820232" y="6403508"/>
                  <a:pt x="339045" y="6579970"/>
                </a:cubicBezTo>
                <a:lnTo>
                  <a:pt x="0" y="6588543"/>
                </a:lnTo>
                <a:close/>
              </a:path>
            </a:pathLst>
          </a:cu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17" name="Title 2">
            <a:extLst>
              <a:ext uri="{FF2B5EF4-FFF2-40B4-BE49-F238E27FC236}">
                <a16:creationId xmlns:a16="http://schemas.microsoft.com/office/drawing/2014/main" xmlns="" id="{EC3CABAB-311D-4E43-8F01-BE618CC55919}"/>
              </a:ext>
            </a:extLst>
          </p:cNvPr>
          <p:cNvSpPr>
            <a:spLocks noGrp="1"/>
          </p:cNvSpPr>
          <p:nvPr>
            <p:ph type="title" hasCustomPrompt="1"/>
          </p:nvPr>
        </p:nvSpPr>
        <p:spPr>
          <a:xfrm>
            <a:off x="381001" y="3265714"/>
            <a:ext cx="5524500" cy="2754086"/>
          </a:xfrm>
        </p:spPr>
        <p:txBody>
          <a:bodyPr anchor="b" anchorCtr="0"/>
          <a:lstStyle>
            <a:lvl1pPr>
              <a:defRPr sz="6000" b="1" cap="all" baseline="0">
                <a:solidFill>
                  <a:schemeClr val="accent1"/>
                </a:solidFill>
                <a:latin typeface="+mj-lt"/>
              </a:defRPr>
            </a:lvl1pPr>
          </a:lstStyle>
          <a:p>
            <a:r>
              <a:rPr lang="en-US"/>
              <a:t>Divider</a:t>
            </a:r>
            <a:br>
              <a:rPr lang="en-US"/>
            </a:br>
            <a:r>
              <a:rPr lang="en-US"/>
              <a:t>Slide</a:t>
            </a:r>
          </a:p>
        </p:txBody>
      </p:sp>
      <p:sp>
        <p:nvSpPr>
          <p:cNvPr id="30" name="Oval 29">
            <a:extLst>
              <a:ext uri="{FF2B5EF4-FFF2-40B4-BE49-F238E27FC236}">
                <a16:creationId xmlns:a16="http://schemas.microsoft.com/office/drawing/2014/main" xmlns="" id="{962C5BEA-208D-4B4B-A647-348FFC681878}"/>
              </a:ext>
            </a:extLst>
          </p:cNvPr>
          <p:cNvSpPr/>
          <p:nvPr userDrawn="1"/>
        </p:nvSpPr>
        <p:spPr>
          <a:xfrm>
            <a:off x="7184571" y="-4684020"/>
            <a:ext cx="10703820" cy="10703820"/>
          </a:xfrm>
          <a:prstGeom prst="ellipse">
            <a:avLst/>
          </a:prstGeom>
          <a:noFill/>
          <a:ln w="22225">
            <a:gradFill flip="none" rotWithShape="1">
              <a:gsLst>
                <a:gs pos="26000">
                  <a:schemeClr val="accent5"/>
                </a:gs>
                <a:gs pos="40000">
                  <a:schemeClr val="accent1"/>
                </a:gs>
              </a:gsLst>
              <a:lin ang="2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Tree>
    <p:extLst>
      <p:ext uri="{BB962C8B-B14F-4D97-AF65-F5344CB8AC3E}">
        <p14:creationId xmlns:p14="http://schemas.microsoft.com/office/powerpoint/2010/main" val="427077591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D32622B3-3098-4ECC-9F96-33B11EED57C5}"/>
              </a:ext>
            </a:extLst>
          </p:cNvPr>
          <p:cNvSpPr>
            <a:spLocks noGrp="1"/>
          </p:cNvSpPr>
          <p:nvPr>
            <p:ph type="pic" sz="quarter" idx="11" hasCustomPrompt="1"/>
          </p:nvPr>
        </p:nvSpPr>
        <p:spPr>
          <a:xfrm>
            <a:off x="5334000" y="1"/>
            <a:ext cx="6857999" cy="6858000"/>
          </a:xfrm>
          <a:custGeom>
            <a:avLst/>
            <a:gdLst>
              <a:gd name="connsiteX0" fmla="*/ 0 w 5524500"/>
              <a:gd name="connsiteY0" fmla="*/ 0 h 5524501"/>
              <a:gd name="connsiteX1" fmla="*/ 5524500 w 5524500"/>
              <a:gd name="connsiteY1" fmla="*/ 0 h 5524501"/>
              <a:gd name="connsiteX2" fmla="*/ 5524500 w 5524500"/>
              <a:gd name="connsiteY2" fmla="*/ 5524501 h 5524501"/>
              <a:gd name="connsiteX3" fmla="*/ 5240210 w 5524500"/>
              <a:gd name="connsiteY3" fmla="*/ 5517313 h 5524501"/>
              <a:gd name="connsiteX4" fmla="*/ 0 w 5524500"/>
              <a:gd name="connsiteY4" fmla="*/ 0 h 5524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0" h="5524501">
                <a:moveTo>
                  <a:pt x="0" y="0"/>
                </a:moveTo>
                <a:lnTo>
                  <a:pt x="5524500" y="0"/>
                </a:lnTo>
                <a:lnTo>
                  <a:pt x="5524500" y="5524501"/>
                </a:lnTo>
                <a:lnTo>
                  <a:pt x="5240210" y="5517313"/>
                </a:lnTo>
                <a:cubicBezTo>
                  <a:pt x="2321231" y="5369349"/>
                  <a:pt x="0" y="2955751"/>
                  <a:pt x="0" y="0"/>
                </a:cubicBezTo>
                <a:close/>
              </a:path>
            </a:pathLst>
          </a:custGeom>
          <a:solidFill>
            <a:schemeClr val="bg1">
              <a:lumMod val="95000"/>
            </a:schemeClr>
          </a:solidFill>
        </p:spPr>
        <p:txBody>
          <a:bodyPr wrap="square" tIns="1645920">
            <a:noAutofit/>
          </a:bodyPr>
          <a:lstStyle>
            <a:lvl1pPr marL="0" indent="0" algn="ctr">
              <a:buNone/>
              <a:defRPr/>
            </a:lvl1pPr>
          </a:lstStyle>
          <a:p>
            <a:r>
              <a:rPr lang="en-US"/>
              <a:t>Click to insert image</a:t>
            </a:r>
          </a:p>
        </p:txBody>
      </p:sp>
      <p:sp>
        <p:nvSpPr>
          <p:cNvPr id="17" name="Title 2">
            <a:extLst>
              <a:ext uri="{FF2B5EF4-FFF2-40B4-BE49-F238E27FC236}">
                <a16:creationId xmlns:a16="http://schemas.microsoft.com/office/drawing/2014/main" xmlns="" id="{EC3CABAB-311D-4E43-8F01-BE618CC55919}"/>
              </a:ext>
            </a:extLst>
          </p:cNvPr>
          <p:cNvSpPr>
            <a:spLocks noGrp="1"/>
          </p:cNvSpPr>
          <p:nvPr>
            <p:ph type="title" hasCustomPrompt="1"/>
          </p:nvPr>
        </p:nvSpPr>
        <p:spPr>
          <a:xfrm>
            <a:off x="381001" y="3265714"/>
            <a:ext cx="5524500" cy="2754086"/>
          </a:xfrm>
        </p:spPr>
        <p:txBody>
          <a:bodyPr anchor="b" anchorCtr="0"/>
          <a:lstStyle>
            <a:lvl1pPr>
              <a:defRPr sz="6000" b="1" cap="all" baseline="0">
                <a:solidFill>
                  <a:schemeClr val="accent1"/>
                </a:solidFill>
                <a:latin typeface="+mj-lt"/>
              </a:defRPr>
            </a:lvl1pPr>
          </a:lstStyle>
          <a:p>
            <a:r>
              <a:rPr lang="en-US"/>
              <a:t>Divider</a:t>
            </a:r>
            <a:br>
              <a:rPr lang="en-US"/>
            </a:br>
            <a:r>
              <a:rPr lang="en-US"/>
              <a:t>Slide</a:t>
            </a:r>
          </a:p>
        </p:txBody>
      </p:sp>
    </p:spTree>
    <p:extLst>
      <p:ext uri="{BB962C8B-B14F-4D97-AF65-F5344CB8AC3E}">
        <p14:creationId xmlns:p14="http://schemas.microsoft.com/office/powerpoint/2010/main" val="386633764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grpSp>
        <p:nvGrpSpPr>
          <p:cNvPr id="23" name="Group 4">
            <a:extLst>
              <a:ext uri="{FF2B5EF4-FFF2-40B4-BE49-F238E27FC236}">
                <a16:creationId xmlns:a16="http://schemas.microsoft.com/office/drawing/2014/main" xmlns="" id="{F9B35859-D8B0-4C4E-A2D5-3C3942FC9BCF}"/>
              </a:ext>
            </a:extLst>
          </p:cNvPr>
          <p:cNvGrpSpPr>
            <a:grpSpLocks noChangeAspect="1"/>
          </p:cNvGrpSpPr>
          <p:nvPr userDrawn="1"/>
        </p:nvGrpSpPr>
        <p:grpSpPr bwMode="auto">
          <a:xfrm>
            <a:off x="11087100" y="238502"/>
            <a:ext cx="723900" cy="685443"/>
            <a:chOff x="-240" y="2757"/>
            <a:chExt cx="960" cy="909"/>
          </a:xfrm>
        </p:grpSpPr>
        <p:sp>
          <p:nvSpPr>
            <p:cNvPr id="25" name="Freeform 5">
              <a:extLst>
                <a:ext uri="{FF2B5EF4-FFF2-40B4-BE49-F238E27FC236}">
                  <a16:creationId xmlns:a16="http://schemas.microsoft.com/office/drawing/2014/main" xmlns="" id="{8942E445-9672-4573-A53A-BFD1BDB45401}"/>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a:extLst>
                <a:ext uri="{FF2B5EF4-FFF2-40B4-BE49-F238E27FC236}">
                  <a16:creationId xmlns:a16="http://schemas.microsoft.com/office/drawing/2014/main" xmlns="" id="{67CC694F-8D39-489B-9E53-33012AEEC14E}"/>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xmlns="" id="{2E601C27-27A7-48F2-A50D-60715D757BF9}"/>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xmlns="" id="{8FA3319B-3AE1-4B34-B0BA-B67DA03BCB4A}"/>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xmlns="" id="{484D9764-B073-4DD2-BC67-86FD977C2845}"/>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Tree>
    <p:extLst>
      <p:ext uri="{BB962C8B-B14F-4D97-AF65-F5344CB8AC3E}">
        <p14:creationId xmlns:p14="http://schemas.microsoft.com/office/powerpoint/2010/main" val="2605063183"/>
      </p:ext>
    </p:extLst>
  </p:cSld>
  <p:clrMapOvr>
    <a:masterClrMapping/>
  </p:clrMapOvr>
  <p:extLst mod="1">
    <p:ext uri="{DCECCB84-F9BA-43D5-87BE-67443E8EF086}">
      <p15:sldGuideLst xmlns:p15="http://schemas.microsoft.com/office/powerpoint/2012/main">
        <p15:guide id="1" pos="738" userDrawn="1">
          <p15:clr>
            <a:srgbClr val="FBAE40"/>
          </p15:clr>
        </p15:guide>
        <p15:guide id="2" pos="849" userDrawn="1">
          <p15:clr>
            <a:srgbClr val="FBAE40"/>
          </p15:clr>
        </p15:guide>
        <p15:guide id="3" pos="1347" userDrawn="1">
          <p15:clr>
            <a:srgbClr val="FBAE40"/>
          </p15:clr>
        </p15:guide>
        <p15:guide id="4" pos="1458" userDrawn="1">
          <p15:clr>
            <a:srgbClr val="FBAE40"/>
          </p15:clr>
        </p15:guide>
        <p15:guide id="5" pos="1956" userDrawn="1">
          <p15:clr>
            <a:srgbClr val="FBAE40"/>
          </p15:clr>
        </p15:guide>
        <p15:guide id="6" pos="2066" userDrawn="1">
          <p15:clr>
            <a:srgbClr val="FBAE40"/>
          </p15:clr>
        </p15:guide>
        <p15:guide id="7" pos="2567" userDrawn="1">
          <p15:clr>
            <a:srgbClr val="FBAE40"/>
          </p15:clr>
        </p15:guide>
        <p15:guide id="8" pos="2676" userDrawn="1">
          <p15:clr>
            <a:srgbClr val="FBAE40"/>
          </p15:clr>
        </p15:guide>
        <p15:guide id="9" pos="3176" userDrawn="1">
          <p15:clr>
            <a:srgbClr val="FBAE40"/>
          </p15:clr>
        </p15:guide>
        <p15:guide id="10" pos="3284" userDrawn="1">
          <p15:clr>
            <a:srgbClr val="FBAE40"/>
          </p15:clr>
        </p15:guide>
        <p15:guide id="11" pos="3786" userDrawn="1">
          <p15:clr>
            <a:srgbClr val="FBAE40"/>
          </p15:clr>
        </p15:guide>
        <p15:guide id="12" pos="3893" userDrawn="1">
          <p15:clr>
            <a:srgbClr val="FBAE40"/>
          </p15:clr>
        </p15:guide>
        <p15:guide id="13" pos="4394" userDrawn="1">
          <p15:clr>
            <a:srgbClr val="FBAE40"/>
          </p15:clr>
        </p15:guide>
        <p15:guide id="14" pos="4503" userDrawn="1">
          <p15:clr>
            <a:srgbClr val="FBAE40"/>
          </p15:clr>
        </p15:guide>
        <p15:guide id="15" pos="5003" userDrawn="1">
          <p15:clr>
            <a:srgbClr val="FBAE40"/>
          </p15:clr>
        </p15:guide>
        <p15:guide id="16" pos="5114" userDrawn="1">
          <p15:clr>
            <a:srgbClr val="FBAE40"/>
          </p15:clr>
        </p15:guide>
        <p15:guide id="17" pos="5612" userDrawn="1">
          <p15:clr>
            <a:srgbClr val="FBAE40"/>
          </p15:clr>
        </p15:guide>
        <p15:guide id="18" pos="5721" userDrawn="1">
          <p15:clr>
            <a:srgbClr val="FBAE40"/>
          </p15:clr>
        </p15:guide>
        <p15:guide id="19" pos="6222" userDrawn="1">
          <p15:clr>
            <a:srgbClr val="FBAE40"/>
          </p15:clr>
        </p15:guide>
        <p15:guide id="20" pos="6330" userDrawn="1">
          <p15:clr>
            <a:srgbClr val="FBAE40"/>
          </p15:clr>
        </p15:guide>
        <p15:guide id="21" pos="6830" userDrawn="1">
          <p15:clr>
            <a:srgbClr val="FBAE40"/>
          </p15:clr>
        </p15:guide>
        <p15:guide id="22" pos="69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114300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4">
            <a:extLst>
              <a:ext uri="{FF2B5EF4-FFF2-40B4-BE49-F238E27FC236}">
                <a16:creationId xmlns:a16="http://schemas.microsoft.com/office/drawing/2014/main" xmlns="" id="{2CF7BFEF-F5BC-4570-928A-83CB4E1D9C89}"/>
              </a:ext>
            </a:extLst>
          </p:cNvPr>
          <p:cNvGrpSpPr>
            <a:grpSpLocks noChangeAspect="1"/>
          </p:cNvGrpSpPr>
          <p:nvPr userDrawn="1"/>
        </p:nvGrpSpPr>
        <p:grpSpPr bwMode="auto">
          <a:xfrm>
            <a:off x="11087100" y="238502"/>
            <a:ext cx="723900" cy="685443"/>
            <a:chOff x="-240" y="2757"/>
            <a:chExt cx="960" cy="909"/>
          </a:xfrm>
        </p:grpSpPr>
        <p:sp>
          <p:nvSpPr>
            <p:cNvPr id="14" name="Freeform 5">
              <a:extLst>
                <a:ext uri="{FF2B5EF4-FFF2-40B4-BE49-F238E27FC236}">
                  <a16:creationId xmlns:a16="http://schemas.microsoft.com/office/drawing/2014/main" xmlns="" id="{8E47D8F3-B936-4C77-BD74-8BC2F26B95AB}"/>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a:extLst>
                <a:ext uri="{FF2B5EF4-FFF2-40B4-BE49-F238E27FC236}">
                  <a16:creationId xmlns:a16="http://schemas.microsoft.com/office/drawing/2014/main" xmlns="" id="{F3D06871-81A9-4A70-9364-DF6C3EBED704}"/>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xmlns="" id="{CB2F6E22-69BD-4090-BC09-521CC4B478B8}"/>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xmlns="" id="{D1EF72D2-86C2-46E9-8E43-5841A1360FC5}"/>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BC04200C-83F3-4FC9-8F65-175E9735EAB1}"/>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8427491"/>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55245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xmlns="" id="{AAA0891F-170D-4F55-970E-857895CE2D3F}"/>
              </a:ext>
            </a:extLst>
          </p:cNvPr>
          <p:cNvSpPr>
            <a:spLocks noGrp="1"/>
          </p:cNvSpPr>
          <p:nvPr>
            <p:ph type="body" sz="quarter" idx="11"/>
          </p:nvPr>
        </p:nvSpPr>
        <p:spPr>
          <a:xfrm>
            <a:off x="6286502" y="1600200"/>
            <a:ext cx="55245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9666876"/>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F99C60-E8E6-48F0-BC66-9F976E6F3A10}"/>
              </a:ext>
            </a:extLst>
          </p:cNvPr>
          <p:cNvSpPr>
            <a:spLocks noGrp="1"/>
          </p:cNvSpPr>
          <p:nvPr>
            <p:ph type="title"/>
          </p:nvPr>
        </p:nvSpPr>
        <p:spPr>
          <a:xfrm>
            <a:off x="381000" y="266700"/>
            <a:ext cx="10534650" cy="647702"/>
          </a:xfrm>
        </p:spPr>
        <p:txBody>
          <a:bodyPr anchor="ctr" anchorCtr="0"/>
          <a:lstStyle>
            <a:lvl1pPr>
              <a:defRPr b="0">
                <a:solidFill>
                  <a:schemeClr val="tx2"/>
                </a:solidFill>
              </a:defRPr>
            </a:lvl1pPr>
          </a:lstStyle>
          <a:p>
            <a:r>
              <a:rPr lang="en-US"/>
              <a:t>Click to edit Master title style</a:t>
            </a:r>
          </a:p>
        </p:txBody>
      </p:sp>
      <p:sp>
        <p:nvSpPr>
          <p:cNvPr id="40" name="TextBox 39">
            <a:extLst>
              <a:ext uri="{FF2B5EF4-FFF2-40B4-BE49-F238E27FC236}">
                <a16:creationId xmlns:a16="http://schemas.microsoft.com/office/drawing/2014/main" xmlns="" id="{5DD3B107-2A74-4226-B732-71D56ADF6D86}"/>
              </a:ext>
            </a:extLst>
          </p:cNvPr>
          <p:cNvSpPr txBox="1"/>
          <p:nvPr userDrawn="1"/>
        </p:nvSpPr>
        <p:spPr>
          <a:xfrm>
            <a:off x="11605677" y="6505274"/>
            <a:ext cx="205323" cy="229008"/>
          </a:xfrm>
          <a:prstGeom prst="rect">
            <a:avLst/>
          </a:prstGeom>
          <a:noFill/>
        </p:spPr>
        <p:txBody>
          <a:bodyPr wrap="none" lIns="0" tIns="0" rIns="0" bIns="0" rtlCol="0" anchor="ctr" anchorCtr="0">
            <a:noAutofit/>
          </a:bodyPr>
          <a:lstStyle/>
          <a:p>
            <a:pPr algn="r"/>
            <a:fld id="{45F73DFB-DBA7-4CBA-96D1-26A6EBD0A8C6}" type="slidenum">
              <a:rPr lang="en-US" sz="800" smtClean="0">
                <a:solidFill>
                  <a:schemeClr val="tx2"/>
                </a:solidFill>
              </a:rPr>
              <a:pPr algn="r"/>
              <a:t>‹#›</a:t>
            </a:fld>
            <a:endParaRPr lang="en-US" sz="900">
              <a:solidFill>
                <a:schemeClr val="tx2"/>
              </a:solidFill>
            </a:endParaRPr>
          </a:p>
        </p:txBody>
      </p:sp>
      <p:sp>
        <p:nvSpPr>
          <p:cNvPr id="12" name="Rectangle 11">
            <a:extLst>
              <a:ext uri="{FF2B5EF4-FFF2-40B4-BE49-F238E27FC236}">
                <a16:creationId xmlns:a16="http://schemas.microsoft.com/office/drawing/2014/main" xmlns="" id="{9079F174-D055-4CFC-BD04-3C334C80D1CD}"/>
              </a:ext>
            </a:extLst>
          </p:cNvPr>
          <p:cNvSpPr/>
          <p:nvPr userDrawn="1"/>
        </p:nvSpPr>
        <p:spPr>
          <a:xfrm>
            <a:off x="0" y="1165742"/>
            <a:ext cx="12192000" cy="101599"/>
          </a:xfrm>
          <a:prstGeom prst="rect">
            <a:avLst/>
          </a:prstGeom>
          <a:gradFill flip="none" rotWithShape="1">
            <a:gsLst>
              <a:gs pos="0">
                <a:schemeClr val="accent5"/>
              </a:gs>
              <a:gs pos="59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ext Placeholder 3">
            <a:extLst>
              <a:ext uri="{FF2B5EF4-FFF2-40B4-BE49-F238E27FC236}">
                <a16:creationId xmlns:a16="http://schemas.microsoft.com/office/drawing/2014/main" xmlns="" id="{4D293D35-E62C-4CAD-8FDD-1302D318B373}"/>
              </a:ext>
            </a:extLst>
          </p:cNvPr>
          <p:cNvSpPr>
            <a:spLocks noGrp="1"/>
          </p:cNvSpPr>
          <p:nvPr>
            <p:ph type="body" sz="quarter" idx="10"/>
          </p:nvPr>
        </p:nvSpPr>
        <p:spPr>
          <a:xfrm>
            <a:off x="381000" y="1600200"/>
            <a:ext cx="5524500" cy="1636486"/>
          </a:xfrm>
        </p:spPr>
        <p:txBody>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lang="en-US" sz="2000" i="0" kern="1200" dirty="0">
                <a:solidFill>
                  <a:schemeClr val="accent1"/>
                </a:solidFill>
                <a:latin typeface="+mn-lt"/>
                <a:ea typeface="+mn-ea"/>
                <a:cs typeface="+mn-cs"/>
              </a:defRPr>
            </a:lvl1pPr>
            <a:lvl2pPr marL="0" indent="0" algn="l" defTabSz="914400" rtl="0" eaLnBrk="1" latinLnBrk="0" hangingPunct="1">
              <a:lnSpc>
                <a:spcPct val="100000"/>
              </a:lnSpc>
              <a:spcBef>
                <a:spcPts val="1000"/>
              </a:spcBef>
              <a:buClr>
                <a:schemeClr val="accent2"/>
              </a:buClr>
              <a:buFont typeface="Arial" panose="020B0604020202020204" pitchFamily="34" charset="0"/>
              <a:buNone/>
              <a:defRPr lang="en-US" sz="2000" i="1" kern="1200" dirty="0">
                <a:solidFill>
                  <a:schemeClr val="accent1"/>
                </a:solidFill>
                <a:latin typeface="+mn-lt"/>
                <a:ea typeface="+mn-ea"/>
                <a:cs typeface="+mn-cs"/>
              </a:defRPr>
            </a:lvl2pPr>
            <a:lvl3pPr marL="0" indent="0" algn="l" defTabSz="914400" rtl="0" eaLnBrk="1" latinLnBrk="0" hangingPunct="1">
              <a:lnSpc>
                <a:spcPct val="100000"/>
              </a:lnSpc>
              <a:spcBef>
                <a:spcPts val="1000"/>
              </a:spcBef>
              <a:buClr>
                <a:schemeClr val="accent2"/>
              </a:buClr>
              <a:buFont typeface="Arial" panose="020B0604020202020204" pitchFamily="34" charset="0"/>
              <a:buNone/>
              <a:defRPr lang="en-US" sz="2000" i="1" kern="1200" dirty="0">
                <a:solidFill>
                  <a:schemeClr val="accent1"/>
                </a:solidFill>
                <a:latin typeface="+mn-lt"/>
                <a:ea typeface="+mn-ea"/>
                <a:cs typeface="+mn-cs"/>
              </a:defRPr>
            </a:lvl3pPr>
            <a:lvl4pPr marL="0" indent="0" algn="l" defTabSz="914400" rtl="0" eaLnBrk="1" latinLnBrk="0" hangingPunct="1">
              <a:lnSpc>
                <a:spcPct val="100000"/>
              </a:lnSpc>
              <a:spcBef>
                <a:spcPts val="1000"/>
              </a:spcBef>
              <a:buClr>
                <a:schemeClr val="accent2"/>
              </a:buClr>
              <a:buFont typeface="Arial" panose="020B0604020202020204" pitchFamily="34" charset="0"/>
              <a:buNone/>
              <a:defRPr lang="en-US" sz="2000" i="1" kern="1200" dirty="0">
                <a:solidFill>
                  <a:schemeClr val="accent1"/>
                </a:solidFill>
                <a:latin typeface="+mn-lt"/>
                <a:ea typeface="+mn-ea"/>
                <a:cs typeface="+mn-cs"/>
              </a:defRPr>
            </a:lvl4pPr>
            <a:lvl5pPr marL="0" indent="0" algn="l" defTabSz="914400" rtl="0" eaLnBrk="1" latinLnBrk="0" hangingPunct="1">
              <a:lnSpc>
                <a:spcPct val="100000"/>
              </a:lnSpc>
              <a:spcBef>
                <a:spcPts val="1000"/>
              </a:spcBef>
              <a:buClr>
                <a:schemeClr val="accent2"/>
              </a:buClr>
              <a:buFont typeface="Arial" panose="020B0604020202020204" pitchFamily="34" charset="0"/>
              <a:buNone/>
              <a:defRPr lang="en-US" sz="2000" i="1" kern="1200" dirty="0">
                <a:solidFill>
                  <a:schemeClr val="accent1"/>
                </a:solidFill>
                <a:latin typeface="+mn-lt"/>
                <a:ea typeface="+mn-ea"/>
                <a:cs typeface="+mn-cs"/>
              </a:defRPr>
            </a:lvl5pPr>
          </a:lstStyle>
          <a:p>
            <a:pPr lvl="0"/>
            <a:r>
              <a:rPr lang="en-US"/>
              <a:t>Edit Master text styles</a:t>
            </a:r>
          </a:p>
        </p:txBody>
      </p:sp>
      <p:sp>
        <p:nvSpPr>
          <p:cNvPr id="13" name="Text Placeholder 3">
            <a:extLst>
              <a:ext uri="{FF2B5EF4-FFF2-40B4-BE49-F238E27FC236}">
                <a16:creationId xmlns:a16="http://schemas.microsoft.com/office/drawing/2014/main" xmlns="" id="{AAA0891F-170D-4F55-970E-857895CE2D3F}"/>
              </a:ext>
            </a:extLst>
          </p:cNvPr>
          <p:cNvSpPr>
            <a:spLocks noGrp="1"/>
          </p:cNvSpPr>
          <p:nvPr>
            <p:ph type="body" sz="quarter" idx="11"/>
          </p:nvPr>
        </p:nvSpPr>
        <p:spPr>
          <a:xfrm>
            <a:off x="6286502" y="1600200"/>
            <a:ext cx="5524500" cy="4762500"/>
          </a:xfrm>
          <a:solidFill>
            <a:schemeClr val="tx2">
              <a:lumMod val="10000"/>
              <a:lumOff val="90000"/>
            </a:schemeClr>
          </a:solidFill>
        </p:spPr>
        <p:txBody>
          <a:bodyPr lIns="274320" tIns="274320" rIns="2743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a:extLst>
              <a:ext uri="{FF2B5EF4-FFF2-40B4-BE49-F238E27FC236}">
                <a16:creationId xmlns:a16="http://schemas.microsoft.com/office/drawing/2014/main" xmlns="" id="{688978B8-FA5D-42EA-9CF8-A9856E636EF8}"/>
              </a:ext>
            </a:extLst>
          </p:cNvPr>
          <p:cNvGrpSpPr>
            <a:grpSpLocks noChangeAspect="1"/>
          </p:cNvGrpSpPr>
          <p:nvPr userDrawn="1"/>
        </p:nvGrpSpPr>
        <p:grpSpPr bwMode="auto">
          <a:xfrm>
            <a:off x="11087100" y="238502"/>
            <a:ext cx="723900" cy="685443"/>
            <a:chOff x="-240" y="2757"/>
            <a:chExt cx="960" cy="909"/>
          </a:xfrm>
        </p:grpSpPr>
        <p:sp>
          <p:nvSpPr>
            <p:cNvPr id="15" name="Freeform 5">
              <a:extLst>
                <a:ext uri="{FF2B5EF4-FFF2-40B4-BE49-F238E27FC236}">
                  <a16:creationId xmlns:a16="http://schemas.microsoft.com/office/drawing/2014/main" xmlns="" id="{EB018FD7-44C7-4B05-940A-E6EDC2E89270}"/>
                </a:ext>
              </a:extLst>
            </p:cNvPr>
            <p:cNvSpPr>
              <a:spLocks noEditPoints="1"/>
            </p:cNvSpPr>
            <p:nvPr userDrawn="1"/>
          </p:nvSpPr>
          <p:spPr bwMode="auto">
            <a:xfrm>
              <a:off x="-191" y="3388"/>
              <a:ext cx="866" cy="278"/>
            </a:xfrm>
            <a:custGeom>
              <a:avLst/>
              <a:gdLst>
                <a:gd name="T0" fmla="*/ 20 w 420"/>
                <a:gd name="T1" fmla="*/ 15 h 135"/>
                <a:gd name="T2" fmla="*/ 9 w 420"/>
                <a:gd name="T3" fmla="*/ 54 h 135"/>
                <a:gd name="T4" fmla="*/ 35 w 420"/>
                <a:gd name="T5" fmla="*/ 54 h 135"/>
                <a:gd name="T6" fmla="*/ 61 w 420"/>
                <a:gd name="T7" fmla="*/ 54 h 135"/>
                <a:gd name="T8" fmla="*/ 14 w 420"/>
                <a:gd name="T9" fmla="*/ 104 h 135"/>
                <a:gd name="T10" fmla="*/ 27 w 420"/>
                <a:gd name="T11" fmla="*/ 76 h 135"/>
                <a:gd name="T12" fmla="*/ 23 w 420"/>
                <a:gd name="T13" fmla="*/ 96 h 135"/>
                <a:gd name="T14" fmla="*/ 39 w 420"/>
                <a:gd name="T15" fmla="*/ 115 h 135"/>
                <a:gd name="T16" fmla="*/ 71 w 420"/>
                <a:gd name="T17" fmla="*/ 115 h 135"/>
                <a:gd name="T18" fmla="*/ 114 w 420"/>
                <a:gd name="T19" fmla="*/ 117 h 135"/>
                <a:gd name="T20" fmla="*/ 87 w 420"/>
                <a:gd name="T21" fmla="*/ 118 h 135"/>
                <a:gd name="T22" fmla="*/ 152 w 420"/>
                <a:gd name="T23" fmla="*/ 95 h 135"/>
                <a:gd name="T24" fmla="*/ 141 w 420"/>
                <a:gd name="T25" fmla="*/ 134 h 135"/>
                <a:gd name="T26" fmla="*/ 168 w 420"/>
                <a:gd name="T27" fmla="*/ 134 h 135"/>
                <a:gd name="T28" fmla="*/ 242 w 420"/>
                <a:gd name="T29" fmla="*/ 95 h 135"/>
                <a:gd name="T30" fmla="*/ 262 w 420"/>
                <a:gd name="T31" fmla="*/ 134 h 135"/>
                <a:gd name="T32" fmla="*/ 243 w 420"/>
                <a:gd name="T33" fmla="*/ 127 h 135"/>
                <a:gd name="T34" fmla="*/ 346 w 420"/>
                <a:gd name="T35" fmla="*/ 135 h 135"/>
                <a:gd name="T36" fmla="*/ 346 w 420"/>
                <a:gd name="T37" fmla="*/ 128 h 135"/>
                <a:gd name="T38" fmla="*/ 382 w 420"/>
                <a:gd name="T39" fmla="*/ 96 h 135"/>
                <a:gd name="T40" fmla="*/ 392 w 420"/>
                <a:gd name="T41" fmla="*/ 103 h 135"/>
                <a:gd name="T42" fmla="*/ 299 w 420"/>
                <a:gd name="T43" fmla="*/ 96 h 135"/>
                <a:gd name="T44" fmla="*/ 269 w 420"/>
                <a:gd name="T45" fmla="*/ 96 h 135"/>
                <a:gd name="T46" fmla="*/ 300 w 420"/>
                <a:gd name="T47" fmla="*/ 132 h 135"/>
                <a:gd name="T48" fmla="*/ 299 w 420"/>
                <a:gd name="T49" fmla="*/ 104 h 135"/>
                <a:gd name="T50" fmla="*/ 206 w 420"/>
                <a:gd name="T51" fmla="*/ 134 h 135"/>
                <a:gd name="T52" fmla="*/ 206 w 420"/>
                <a:gd name="T53" fmla="*/ 101 h 135"/>
                <a:gd name="T54" fmla="*/ 195 w 420"/>
                <a:gd name="T55" fmla="*/ 103 h 135"/>
                <a:gd name="T56" fmla="*/ 309 w 420"/>
                <a:gd name="T57" fmla="*/ 134 h 135"/>
                <a:gd name="T58" fmla="*/ 313 w 420"/>
                <a:gd name="T59" fmla="*/ 89 h 135"/>
                <a:gd name="T60" fmla="*/ 171 w 420"/>
                <a:gd name="T61" fmla="*/ 4 h 135"/>
                <a:gd name="T62" fmla="*/ 163 w 420"/>
                <a:gd name="T63" fmla="*/ 23 h 135"/>
                <a:gd name="T64" fmla="*/ 177 w 420"/>
                <a:gd name="T65" fmla="*/ 47 h 135"/>
                <a:gd name="T66" fmla="*/ 256 w 420"/>
                <a:gd name="T67" fmla="*/ 15 h 135"/>
                <a:gd name="T68" fmla="*/ 246 w 420"/>
                <a:gd name="T69" fmla="*/ 54 h 135"/>
                <a:gd name="T70" fmla="*/ 256 w 420"/>
                <a:gd name="T71" fmla="*/ 15 h 135"/>
                <a:gd name="T72" fmla="*/ 134 w 420"/>
                <a:gd name="T73" fmla="*/ 39 h 135"/>
                <a:gd name="T74" fmla="*/ 132 w 420"/>
                <a:gd name="T75" fmla="*/ 55 h 135"/>
                <a:gd name="T76" fmla="*/ 133 w 420"/>
                <a:gd name="T77" fmla="*/ 22 h 135"/>
                <a:gd name="T78" fmla="*/ 362 w 420"/>
                <a:gd name="T79" fmla="*/ 16 h 135"/>
                <a:gd name="T80" fmla="*/ 370 w 420"/>
                <a:gd name="T81" fmla="*/ 23 h 135"/>
                <a:gd name="T82" fmla="*/ 285 w 420"/>
                <a:gd name="T83" fmla="*/ 55 h 135"/>
                <a:gd name="T84" fmla="*/ 285 w 420"/>
                <a:gd name="T85" fmla="*/ 23 h 135"/>
                <a:gd name="T86" fmla="*/ 342 w 420"/>
                <a:gd name="T87" fmla="*/ 35 h 135"/>
                <a:gd name="T88" fmla="*/ 303 w 420"/>
                <a:gd name="T89" fmla="*/ 35 h 135"/>
                <a:gd name="T90" fmla="*/ 342 w 420"/>
                <a:gd name="T91" fmla="*/ 35 h 135"/>
                <a:gd name="T92" fmla="*/ 311 w 420"/>
                <a:gd name="T93" fmla="*/ 35 h 135"/>
                <a:gd name="T94" fmla="*/ 223 w 420"/>
                <a:gd name="T95" fmla="*/ 44 h 135"/>
                <a:gd name="T96" fmla="*/ 211 w 420"/>
                <a:gd name="T97" fmla="*/ 15 h 135"/>
                <a:gd name="T98" fmla="*/ 420 w 420"/>
                <a:gd name="T99" fmla="*/ 35 h 135"/>
                <a:gd name="T100" fmla="*/ 380 w 420"/>
                <a:gd name="T101" fmla="*/ 35 h 135"/>
                <a:gd name="T102" fmla="*/ 420 w 420"/>
                <a:gd name="T103" fmla="*/ 35 h 135"/>
                <a:gd name="T104" fmla="*/ 389 w 420"/>
                <a:gd name="T105" fmla="*/ 35 h 135"/>
                <a:gd name="T106" fmla="*/ 87 w 420"/>
                <a:gd name="T107" fmla="*/ 15 h 135"/>
                <a:gd name="T108" fmla="*/ 108 w 420"/>
                <a:gd name="T109" fmla="*/ 54 h 135"/>
                <a:gd name="T110" fmla="*/ 88 w 420"/>
                <a:gd name="T111"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135">
                  <a:moveTo>
                    <a:pt x="61" y="54"/>
                  </a:moveTo>
                  <a:cubicBezTo>
                    <a:pt x="61" y="30"/>
                    <a:pt x="61" y="30"/>
                    <a:pt x="61" y="30"/>
                  </a:cubicBezTo>
                  <a:cubicBezTo>
                    <a:pt x="61" y="21"/>
                    <a:pt x="55" y="15"/>
                    <a:pt x="46" y="15"/>
                  </a:cubicBezTo>
                  <a:cubicBezTo>
                    <a:pt x="41" y="15"/>
                    <a:pt x="36" y="16"/>
                    <a:pt x="32" y="22"/>
                  </a:cubicBezTo>
                  <a:cubicBezTo>
                    <a:pt x="30" y="17"/>
                    <a:pt x="25" y="15"/>
                    <a:pt x="20" y="15"/>
                  </a:cubicBezTo>
                  <a:cubicBezTo>
                    <a:pt x="16" y="15"/>
                    <a:pt x="12" y="16"/>
                    <a:pt x="8" y="21"/>
                  </a:cubicBezTo>
                  <a:cubicBezTo>
                    <a:pt x="8" y="16"/>
                    <a:pt x="8" y="16"/>
                    <a:pt x="8" y="16"/>
                  </a:cubicBezTo>
                  <a:cubicBezTo>
                    <a:pt x="0" y="16"/>
                    <a:pt x="0" y="16"/>
                    <a:pt x="0" y="16"/>
                  </a:cubicBezTo>
                  <a:cubicBezTo>
                    <a:pt x="0" y="54"/>
                    <a:pt x="0" y="54"/>
                    <a:pt x="0" y="54"/>
                  </a:cubicBezTo>
                  <a:cubicBezTo>
                    <a:pt x="9" y="54"/>
                    <a:pt x="9" y="54"/>
                    <a:pt x="9" y="54"/>
                  </a:cubicBezTo>
                  <a:cubicBezTo>
                    <a:pt x="9" y="33"/>
                    <a:pt x="9" y="33"/>
                    <a:pt x="9" y="33"/>
                  </a:cubicBezTo>
                  <a:cubicBezTo>
                    <a:pt x="9" y="26"/>
                    <a:pt x="12" y="23"/>
                    <a:pt x="18" y="23"/>
                  </a:cubicBezTo>
                  <a:cubicBezTo>
                    <a:pt x="23" y="23"/>
                    <a:pt x="26" y="26"/>
                    <a:pt x="26" y="33"/>
                  </a:cubicBezTo>
                  <a:cubicBezTo>
                    <a:pt x="26" y="54"/>
                    <a:pt x="26" y="54"/>
                    <a:pt x="26" y="54"/>
                  </a:cubicBezTo>
                  <a:cubicBezTo>
                    <a:pt x="35" y="54"/>
                    <a:pt x="35" y="54"/>
                    <a:pt x="35" y="54"/>
                  </a:cubicBezTo>
                  <a:cubicBezTo>
                    <a:pt x="35" y="33"/>
                    <a:pt x="35" y="33"/>
                    <a:pt x="35" y="33"/>
                  </a:cubicBezTo>
                  <a:cubicBezTo>
                    <a:pt x="35" y="26"/>
                    <a:pt x="38" y="23"/>
                    <a:pt x="44" y="23"/>
                  </a:cubicBezTo>
                  <a:cubicBezTo>
                    <a:pt x="50" y="23"/>
                    <a:pt x="52" y="26"/>
                    <a:pt x="52" y="33"/>
                  </a:cubicBezTo>
                  <a:cubicBezTo>
                    <a:pt x="52" y="54"/>
                    <a:pt x="52" y="54"/>
                    <a:pt x="52" y="54"/>
                  </a:cubicBezTo>
                  <a:lnTo>
                    <a:pt x="61" y="54"/>
                  </a:lnTo>
                  <a:close/>
                  <a:moveTo>
                    <a:pt x="36" y="104"/>
                  </a:moveTo>
                  <a:cubicBezTo>
                    <a:pt x="23" y="104"/>
                    <a:pt x="23" y="104"/>
                    <a:pt x="23" y="104"/>
                  </a:cubicBezTo>
                  <a:cubicBezTo>
                    <a:pt x="23" y="134"/>
                    <a:pt x="23" y="134"/>
                    <a:pt x="23" y="134"/>
                  </a:cubicBezTo>
                  <a:cubicBezTo>
                    <a:pt x="14" y="134"/>
                    <a:pt x="14" y="134"/>
                    <a:pt x="14" y="134"/>
                  </a:cubicBezTo>
                  <a:cubicBezTo>
                    <a:pt x="14" y="104"/>
                    <a:pt x="14" y="104"/>
                    <a:pt x="14" y="104"/>
                  </a:cubicBezTo>
                  <a:cubicBezTo>
                    <a:pt x="7" y="104"/>
                    <a:pt x="7" y="104"/>
                    <a:pt x="7" y="104"/>
                  </a:cubicBezTo>
                  <a:cubicBezTo>
                    <a:pt x="7" y="96"/>
                    <a:pt x="7" y="96"/>
                    <a:pt x="7" y="96"/>
                  </a:cubicBezTo>
                  <a:cubicBezTo>
                    <a:pt x="14" y="96"/>
                    <a:pt x="14" y="96"/>
                    <a:pt x="14" y="96"/>
                  </a:cubicBezTo>
                  <a:cubicBezTo>
                    <a:pt x="14" y="90"/>
                    <a:pt x="14" y="90"/>
                    <a:pt x="14" y="90"/>
                  </a:cubicBezTo>
                  <a:cubicBezTo>
                    <a:pt x="14" y="82"/>
                    <a:pt x="18" y="76"/>
                    <a:pt x="27" y="76"/>
                  </a:cubicBezTo>
                  <a:cubicBezTo>
                    <a:pt x="32" y="76"/>
                    <a:pt x="35" y="77"/>
                    <a:pt x="38" y="79"/>
                  </a:cubicBezTo>
                  <a:cubicBezTo>
                    <a:pt x="35" y="86"/>
                    <a:pt x="35" y="86"/>
                    <a:pt x="35" y="86"/>
                  </a:cubicBezTo>
                  <a:cubicBezTo>
                    <a:pt x="33" y="85"/>
                    <a:pt x="30" y="84"/>
                    <a:pt x="28" y="84"/>
                  </a:cubicBezTo>
                  <a:cubicBezTo>
                    <a:pt x="24" y="84"/>
                    <a:pt x="23" y="86"/>
                    <a:pt x="23" y="90"/>
                  </a:cubicBezTo>
                  <a:cubicBezTo>
                    <a:pt x="23" y="96"/>
                    <a:pt x="23" y="96"/>
                    <a:pt x="23" y="96"/>
                  </a:cubicBezTo>
                  <a:cubicBezTo>
                    <a:pt x="36" y="96"/>
                    <a:pt x="36" y="96"/>
                    <a:pt x="36" y="96"/>
                  </a:cubicBezTo>
                  <a:lnTo>
                    <a:pt x="36" y="104"/>
                  </a:lnTo>
                  <a:close/>
                  <a:moveTo>
                    <a:pt x="80" y="115"/>
                  </a:moveTo>
                  <a:cubicBezTo>
                    <a:pt x="80" y="104"/>
                    <a:pt x="71" y="95"/>
                    <a:pt x="59" y="95"/>
                  </a:cubicBezTo>
                  <a:cubicBezTo>
                    <a:pt x="47" y="95"/>
                    <a:pt x="39" y="104"/>
                    <a:pt x="39" y="115"/>
                  </a:cubicBezTo>
                  <a:cubicBezTo>
                    <a:pt x="39" y="127"/>
                    <a:pt x="47" y="135"/>
                    <a:pt x="59" y="135"/>
                  </a:cubicBezTo>
                  <a:cubicBezTo>
                    <a:pt x="71" y="135"/>
                    <a:pt x="80" y="127"/>
                    <a:pt x="80" y="115"/>
                  </a:cubicBezTo>
                  <a:moveTo>
                    <a:pt x="47" y="115"/>
                  </a:moveTo>
                  <a:cubicBezTo>
                    <a:pt x="47" y="108"/>
                    <a:pt x="52" y="103"/>
                    <a:pt x="59" y="103"/>
                  </a:cubicBezTo>
                  <a:cubicBezTo>
                    <a:pt x="66" y="103"/>
                    <a:pt x="71" y="108"/>
                    <a:pt x="71" y="115"/>
                  </a:cubicBezTo>
                  <a:cubicBezTo>
                    <a:pt x="71" y="122"/>
                    <a:pt x="66" y="128"/>
                    <a:pt x="59" y="128"/>
                  </a:cubicBezTo>
                  <a:cubicBezTo>
                    <a:pt x="52" y="128"/>
                    <a:pt x="47" y="122"/>
                    <a:pt x="47" y="115"/>
                  </a:cubicBezTo>
                  <a:moveTo>
                    <a:pt x="122" y="96"/>
                  </a:moveTo>
                  <a:cubicBezTo>
                    <a:pt x="114" y="96"/>
                    <a:pt x="114" y="96"/>
                    <a:pt x="114" y="96"/>
                  </a:cubicBezTo>
                  <a:cubicBezTo>
                    <a:pt x="114" y="117"/>
                    <a:pt x="114" y="117"/>
                    <a:pt x="114" y="117"/>
                  </a:cubicBezTo>
                  <a:cubicBezTo>
                    <a:pt x="114" y="125"/>
                    <a:pt x="110" y="127"/>
                    <a:pt x="104" y="127"/>
                  </a:cubicBezTo>
                  <a:cubicBezTo>
                    <a:pt x="99" y="127"/>
                    <a:pt x="95" y="125"/>
                    <a:pt x="95" y="117"/>
                  </a:cubicBezTo>
                  <a:cubicBezTo>
                    <a:pt x="95" y="96"/>
                    <a:pt x="95" y="96"/>
                    <a:pt x="95" y="96"/>
                  </a:cubicBezTo>
                  <a:cubicBezTo>
                    <a:pt x="87" y="96"/>
                    <a:pt x="87" y="96"/>
                    <a:pt x="87" y="96"/>
                  </a:cubicBezTo>
                  <a:cubicBezTo>
                    <a:pt x="87" y="118"/>
                    <a:pt x="87" y="118"/>
                    <a:pt x="87" y="118"/>
                  </a:cubicBezTo>
                  <a:cubicBezTo>
                    <a:pt x="87" y="130"/>
                    <a:pt x="95" y="135"/>
                    <a:pt x="104" y="135"/>
                  </a:cubicBezTo>
                  <a:cubicBezTo>
                    <a:pt x="113" y="135"/>
                    <a:pt x="122" y="130"/>
                    <a:pt x="122" y="118"/>
                  </a:cubicBezTo>
                  <a:lnTo>
                    <a:pt x="122" y="96"/>
                  </a:lnTo>
                  <a:close/>
                  <a:moveTo>
                    <a:pt x="168" y="110"/>
                  </a:moveTo>
                  <a:cubicBezTo>
                    <a:pt x="168" y="101"/>
                    <a:pt x="161" y="95"/>
                    <a:pt x="152" y="95"/>
                  </a:cubicBezTo>
                  <a:cubicBezTo>
                    <a:pt x="148" y="95"/>
                    <a:pt x="144" y="96"/>
                    <a:pt x="141" y="101"/>
                  </a:cubicBezTo>
                  <a:cubicBezTo>
                    <a:pt x="141" y="96"/>
                    <a:pt x="141" y="96"/>
                    <a:pt x="141" y="96"/>
                  </a:cubicBezTo>
                  <a:cubicBezTo>
                    <a:pt x="132" y="96"/>
                    <a:pt x="132" y="96"/>
                    <a:pt x="132" y="96"/>
                  </a:cubicBezTo>
                  <a:cubicBezTo>
                    <a:pt x="132" y="134"/>
                    <a:pt x="132" y="134"/>
                    <a:pt x="132" y="134"/>
                  </a:cubicBezTo>
                  <a:cubicBezTo>
                    <a:pt x="141" y="134"/>
                    <a:pt x="141" y="134"/>
                    <a:pt x="141" y="134"/>
                  </a:cubicBezTo>
                  <a:cubicBezTo>
                    <a:pt x="141" y="113"/>
                    <a:pt x="141" y="113"/>
                    <a:pt x="141" y="113"/>
                  </a:cubicBezTo>
                  <a:cubicBezTo>
                    <a:pt x="141" y="107"/>
                    <a:pt x="145" y="103"/>
                    <a:pt x="151" y="103"/>
                  </a:cubicBezTo>
                  <a:cubicBezTo>
                    <a:pt x="156" y="103"/>
                    <a:pt x="160" y="107"/>
                    <a:pt x="160" y="113"/>
                  </a:cubicBezTo>
                  <a:cubicBezTo>
                    <a:pt x="160" y="134"/>
                    <a:pt x="160" y="134"/>
                    <a:pt x="160" y="134"/>
                  </a:cubicBezTo>
                  <a:cubicBezTo>
                    <a:pt x="168" y="134"/>
                    <a:pt x="168" y="134"/>
                    <a:pt x="168" y="134"/>
                  </a:cubicBezTo>
                  <a:cubicBezTo>
                    <a:pt x="168" y="110"/>
                    <a:pt x="168" y="110"/>
                    <a:pt x="168" y="110"/>
                  </a:cubicBezTo>
                  <a:moveTo>
                    <a:pt x="262" y="96"/>
                  </a:moveTo>
                  <a:cubicBezTo>
                    <a:pt x="254" y="96"/>
                    <a:pt x="254" y="96"/>
                    <a:pt x="254" y="96"/>
                  </a:cubicBezTo>
                  <a:cubicBezTo>
                    <a:pt x="254" y="101"/>
                    <a:pt x="254" y="101"/>
                    <a:pt x="254" y="101"/>
                  </a:cubicBezTo>
                  <a:cubicBezTo>
                    <a:pt x="251" y="97"/>
                    <a:pt x="247" y="95"/>
                    <a:pt x="242" y="95"/>
                  </a:cubicBezTo>
                  <a:cubicBezTo>
                    <a:pt x="231" y="95"/>
                    <a:pt x="223" y="104"/>
                    <a:pt x="223" y="115"/>
                  </a:cubicBezTo>
                  <a:cubicBezTo>
                    <a:pt x="223" y="127"/>
                    <a:pt x="231" y="135"/>
                    <a:pt x="242" y="135"/>
                  </a:cubicBezTo>
                  <a:cubicBezTo>
                    <a:pt x="247" y="135"/>
                    <a:pt x="251" y="133"/>
                    <a:pt x="254" y="130"/>
                  </a:cubicBezTo>
                  <a:cubicBezTo>
                    <a:pt x="254" y="134"/>
                    <a:pt x="254" y="134"/>
                    <a:pt x="254" y="134"/>
                  </a:cubicBezTo>
                  <a:cubicBezTo>
                    <a:pt x="262" y="134"/>
                    <a:pt x="262" y="134"/>
                    <a:pt x="262" y="134"/>
                  </a:cubicBezTo>
                  <a:lnTo>
                    <a:pt x="262" y="96"/>
                  </a:lnTo>
                  <a:close/>
                  <a:moveTo>
                    <a:pt x="231" y="115"/>
                  </a:moveTo>
                  <a:cubicBezTo>
                    <a:pt x="231" y="109"/>
                    <a:pt x="236" y="103"/>
                    <a:pt x="243" y="103"/>
                  </a:cubicBezTo>
                  <a:cubicBezTo>
                    <a:pt x="250" y="103"/>
                    <a:pt x="254" y="108"/>
                    <a:pt x="254" y="115"/>
                  </a:cubicBezTo>
                  <a:cubicBezTo>
                    <a:pt x="254" y="122"/>
                    <a:pt x="250" y="127"/>
                    <a:pt x="243" y="127"/>
                  </a:cubicBezTo>
                  <a:cubicBezTo>
                    <a:pt x="236" y="127"/>
                    <a:pt x="231" y="122"/>
                    <a:pt x="231" y="115"/>
                  </a:cubicBezTo>
                  <a:moveTo>
                    <a:pt x="366" y="115"/>
                  </a:moveTo>
                  <a:cubicBezTo>
                    <a:pt x="366" y="104"/>
                    <a:pt x="357" y="95"/>
                    <a:pt x="346" y="95"/>
                  </a:cubicBezTo>
                  <a:cubicBezTo>
                    <a:pt x="334" y="95"/>
                    <a:pt x="325" y="104"/>
                    <a:pt x="325" y="115"/>
                  </a:cubicBezTo>
                  <a:cubicBezTo>
                    <a:pt x="325" y="127"/>
                    <a:pt x="334" y="135"/>
                    <a:pt x="346" y="135"/>
                  </a:cubicBezTo>
                  <a:cubicBezTo>
                    <a:pt x="357" y="135"/>
                    <a:pt x="366" y="127"/>
                    <a:pt x="366" y="115"/>
                  </a:cubicBezTo>
                  <a:moveTo>
                    <a:pt x="334" y="115"/>
                  </a:moveTo>
                  <a:cubicBezTo>
                    <a:pt x="334" y="108"/>
                    <a:pt x="339" y="103"/>
                    <a:pt x="346" y="103"/>
                  </a:cubicBezTo>
                  <a:cubicBezTo>
                    <a:pt x="352" y="103"/>
                    <a:pt x="358" y="108"/>
                    <a:pt x="358" y="115"/>
                  </a:cubicBezTo>
                  <a:cubicBezTo>
                    <a:pt x="358" y="122"/>
                    <a:pt x="352" y="128"/>
                    <a:pt x="346" y="128"/>
                  </a:cubicBezTo>
                  <a:cubicBezTo>
                    <a:pt x="339" y="128"/>
                    <a:pt x="334" y="122"/>
                    <a:pt x="334" y="115"/>
                  </a:cubicBezTo>
                  <a:moveTo>
                    <a:pt x="409" y="110"/>
                  </a:moveTo>
                  <a:cubicBezTo>
                    <a:pt x="409" y="101"/>
                    <a:pt x="403" y="95"/>
                    <a:pt x="394" y="95"/>
                  </a:cubicBezTo>
                  <a:cubicBezTo>
                    <a:pt x="390" y="95"/>
                    <a:pt x="385" y="96"/>
                    <a:pt x="382" y="101"/>
                  </a:cubicBezTo>
                  <a:cubicBezTo>
                    <a:pt x="382" y="96"/>
                    <a:pt x="382" y="96"/>
                    <a:pt x="382" y="96"/>
                  </a:cubicBezTo>
                  <a:cubicBezTo>
                    <a:pt x="374" y="96"/>
                    <a:pt x="374" y="96"/>
                    <a:pt x="374" y="96"/>
                  </a:cubicBezTo>
                  <a:cubicBezTo>
                    <a:pt x="374" y="134"/>
                    <a:pt x="374" y="134"/>
                    <a:pt x="374" y="134"/>
                  </a:cubicBezTo>
                  <a:cubicBezTo>
                    <a:pt x="382" y="134"/>
                    <a:pt x="382" y="134"/>
                    <a:pt x="382" y="134"/>
                  </a:cubicBezTo>
                  <a:cubicBezTo>
                    <a:pt x="382" y="113"/>
                    <a:pt x="382" y="113"/>
                    <a:pt x="382" y="113"/>
                  </a:cubicBezTo>
                  <a:cubicBezTo>
                    <a:pt x="382" y="107"/>
                    <a:pt x="387" y="103"/>
                    <a:pt x="392" y="103"/>
                  </a:cubicBezTo>
                  <a:cubicBezTo>
                    <a:pt x="398" y="103"/>
                    <a:pt x="401" y="107"/>
                    <a:pt x="401" y="113"/>
                  </a:cubicBezTo>
                  <a:cubicBezTo>
                    <a:pt x="401" y="134"/>
                    <a:pt x="401" y="134"/>
                    <a:pt x="401" y="134"/>
                  </a:cubicBezTo>
                  <a:cubicBezTo>
                    <a:pt x="409" y="134"/>
                    <a:pt x="409" y="134"/>
                    <a:pt x="409" y="134"/>
                  </a:cubicBezTo>
                  <a:cubicBezTo>
                    <a:pt x="409" y="110"/>
                    <a:pt x="409" y="110"/>
                    <a:pt x="409" y="110"/>
                  </a:cubicBezTo>
                  <a:moveTo>
                    <a:pt x="299" y="96"/>
                  </a:moveTo>
                  <a:cubicBezTo>
                    <a:pt x="285" y="96"/>
                    <a:pt x="285" y="96"/>
                    <a:pt x="285" y="96"/>
                  </a:cubicBezTo>
                  <a:cubicBezTo>
                    <a:pt x="285" y="85"/>
                    <a:pt x="285" y="85"/>
                    <a:pt x="285" y="85"/>
                  </a:cubicBezTo>
                  <a:cubicBezTo>
                    <a:pt x="277" y="85"/>
                    <a:pt x="277" y="85"/>
                    <a:pt x="277" y="85"/>
                  </a:cubicBezTo>
                  <a:cubicBezTo>
                    <a:pt x="277" y="96"/>
                    <a:pt x="277" y="96"/>
                    <a:pt x="277" y="96"/>
                  </a:cubicBezTo>
                  <a:cubicBezTo>
                    <a:pt x="269" y="96"/>
                    <a:pt x="269" y="96"/>
                    <a:pt x="269" y="96"/>
                  </a:cubicBezTo>
                  <a:cubicBezTo>
                    <a:pt x="269" y="104"/>
                    <a:pt x="269" y="104"/>
                    <a:pt x="269" y="104"/>
                  </a:cubicBezTo>
                  <a:cubicBezTo>
                    <a:pt x="277" y="104"/>
                    <a:pt x="277" y="104"/>
                    <a:pt x="277" y="104"/>
                  </a:cubicBezTo>
                  <a:cubicBezTo>
                    <a:pt x="277" y="121"/>
                    <a:pt x="277" y="121"/>
                    <a:pt x="277" y="121"/>
                  </a:cubicBezTo>
                  <a:cubicBezTo>
                    <a:pt x="277" y="130"/>
                    <a:pt x="280" y="135"/>
                    <a:pt x="290" y="135"/>
                  </a:cubicBezTo>
                  <a:cubicBezTo>
                    <a:pt x="293" y="135"/>
                    <a:pt x="298" y="134"/>
                    <a:pt x="300" y="132"/>
                  </a:cubicBezTo>
                  <a:cubicBezTo>
                    <a:pt x="298" y="125"/>
                    <a:pt x="298" y="125"/>
                    <a:pt x="298" y="125"/>
                  </a:cubicBezTo>
                  <a:cubicBezTo>
                    <a:pt x="295" y="126"/>
                    <a:pt x="293" y="127"/>
                    <a:pt x="291" y="127"/>
                  </a:cubicBezTo>
                  <a:cubicBezTo>
                    <a:pt x="286" y="127"/>
                    <a:pt x="285" y="125"/>
                    <a:pt x="285" y="121"/>
                  </a:cubicBezTo>
                  <a:cubicBezTo>
                    <a:pt x="285" y="104"/>
                    <a:pt x="285" y="104"/>
                    <a:pt x="285" y="104"/>
                  </a:cubicBezTo>
                  <a:cubicBezTo>
                    <a:pt x="299" y="104"/>
                    <a:pt x="299" y="104"/>
                    <a:pt x="299" y="104"/>
                  </a:cubicBezTo>
                  <a:lnTo>
                    <a:pt x="299" y="96"/>
                  </a:lnTo>
                  <a:close/>
                  <a:moveTo>
                    <a:pt x="215" y="81"/>
                  </a:moveTo>
                  <a:cubicBezTo>
                    <a:pt x="215" y="115"/>
                    <a:pt x="215" y="115"/>
                    <a:pt x="215" y="115"/>
                  </a:cubicBezTo>
                  <a:cubicBezTo>
                    <a:pt x="215" y="134"/>
                    <a:pt x="215" y="134"/>
                    <a:pt x="215" y="134"/>
                  </a:cubicBezTo>
                  <a:cubicBezTo>
                    <a:pt x="206" y="134"/>
                    <a:pt x="206" y="134"/>
                    <a:pt x="206" y="134"/>
                  </a:cubicBezTo>
                  <a:cubicBezTo>
                    <a:pt x="206" y="130"/>
                    <a:pt x="206" y="130"/>
                    <a:pt x="206" y="130"/>
                  </a:cubicBezTo>
                  <a:cubicBezTo>
                    <a:pt x="204" y="133"/>
                    <a:pt x="200" y="135"/>
                    <a:pt x="194" y="135"/>
                  </a:cubicBezTo>
                  <a:cubicBezTo>
                    <a:pt x="184" y="135"/>
                    <a:pt x="175" y="127"/>
                    <a:pt x="175" y="115"/>
                  </a:cubicBezTo>
                  <a:cubicBezTo>
                    <a:pt x="175" y="104"/>
                    <a:pt x="184" y="95"/>
                    <a:pt x="194" y="95"/>
                  </a:cubicBezTo>
                  <a:cubicBezTo>
                    <a:pt x="200" y="95"/>
                    <a:pt x="204" y="97"/>
                    <a:pt x="206" y="101"/>
                  </a:cubicBezTo>
                  <a:cubicBezTo>
                    <a:pt x="206" y="81"/>
                    <a:pt x="206" y="81"/>
                    <a:pt x="206" y="81"/>
                  </a:cubicBezTo>
                  <a:lnTo>
                    <a:pt x="215" y="81"/>
                  </a:lnTo>
                  <a:close/>
                  <a:moveTo>
                    <a:pt x="195" y="127"/>
                  </a:moveTo>
                  <a:cubicBezTo>
                    <a:pt x="202" y="127"/>
                    <a:pt x="207" y="122"/>
                    <a:pt x="207" y="115"/>
                  </a:cubicBezTo>
                  <a:cubicBezTo>
                    <a:pt x="207" y="108"/>
                    <a:pt x="202" y="103"/>
                    <a:pt x="195" y="103"/>
                  </a:cubicBezTo>
                  <a:cubicBezTo>
                    <a:pt x="188" y="103"/>
                    <a:pt x="184" y="108"/>
                    <a:pt x="184" y="115"/>
                  </a:cubicBezTo>
                  <a:cubicBezTo>
                    <a:pt x="184" y="122"/>
                    <a:pt x="188" y="127"/>
                    <a:pt x="195" y="127"/>
                  </a:cubicBezTo>
                  <a:moveTo>
                    <a:pt x="317" y="96"/>
                  </a:moveTo>
                  <a:cubicBezTo>
                    <a:pt x="309" y="96"/>
                    <a:pt x="309" y="96"/>
                    <a:pt x="309" y="96"/>
                  </a:cubicBezTo>
                  <a:cubicBezTo>
                    <a:pt x="309" y="134"/>
                    <a:pt x="309" y="134"/>
                    <a:pt x="309" y="134"/>
                  </a:cubicBezTo>
                  <a:cubicBezTo>
                    <a:pt x="317" y="134"/>
                    <a:pt x="317" y="134"/>
                    <a:pt x="317" y="134"/>
                  </a:cubicBezTo>
                  <a:lnTo>
                    <a:pt x="317" y="96"/>
                  </a:lnTo>
                  <a:close/>
                  <a:moveTo>
                    <a:pt x="313" y="78"/>
                  </a:moveTo>
                  <a:cubicBezTo>
                    <a:pt x="310" y="78"/>
                    <a:pt x="307" y="80"/>
                    <a:pt x="307" y="84"/>
                  </a:cubicBezTo>
                  <a:cubicBezTo>
                    <a:pt x="307" y="87"/>
                    <a:pt x="310" y="89"/>
                    <a:pt x="313" y="89"/>
                  </a:cubicBezTo>
                  <a:cubicBezTo>
                    <a:pt x="316" y="89"/>
                    <a:pt x="319" y="87"/>
                    <a:pt x="319" y="84"/>
                  </a:cubicBezTo>
                  <a:cubicBezTo>
                    <a:pt x="319" y="80"/>
                    <a:pt x="316" y="78"/>
                    <a:pt x="313" y="78"/>
                  </a:cubicBezTo>
                  <a:moveTo>
                    <a:pt x="185" y="16"/>
                  </a:moveTo>
                  <a:cubicBezTo>
                    <a:pt x="171" y="16"/>
                    <a:pt x="171" y="16"/>
                    <a:pt x="171" y="16"/>
                  </a:cubicBezTo>
                  <a:cubicBezTo>
                    <a:pt x="171" y="4"/>
                    <a:pt x="171" y="4"/>
                    <a:pt x="171" y="4"/>
                  </a:cubicBezTo>
                  <a:cubicBezTo>
                    <a:pt x="163" y="4"/>
                    <a:pt x="163" y="4"/>
                    <a:pt x="163" y="4"/>
                  </a:cubicBezTo>
                  <a:cubicBezTo>
                    <a:pt x="163" y="16"/>
                    <a:pt x="163" y="16"/>
                    <a:pt x="163" y="16"/>
                  </a:cubicBezTo>
                  <a:cubicBezTo>
                    <a:pt x="155" y="16"/>
                    <a:pt x="155" y="16"/>
                    <a:pt x="155" y="16"/>
                  </a:cubicBezTo>
                  <a:cubicBezTo>
                    <a:pt x="155" y="23"/>
                    <a:pt x="155" y="23"/>
                    <a:pt x="155" y="23"/>
                  </a:cubicBezTo>
                  <a:cubicBezTo>
                    <a:pt x="163" y="23"/>
                    <a:pt x="163" y="23"/>
                    <a:pt x="163" y="23"/>
                  </a:cubicBezTo>
                  <a:cubicBezTo>
                    <a:pt x="163" y="41"/>
                    <a:pt x="163" y="41"/>
                    <a:pt x="163" y="41"/>
                  </a:cubicBezTo>
                  <a:cubicBezTo>
                    <a:pt x="163" y="50"/>
                    <a:pt x="167" y="55"/>
                    <a:pt x="176" y="55"/>
                  </a:cubicBezTo>
                  <a:cubicBezTo>
                    <a:pt x="180" y="55"/>
                    <a:pt x="184" y="54"/>
                    <a:pt x="187" y="52"/>
                  </a:cubicBezTo>
                  <a:cubicBezTo>
                    <a:pt x="184" y="45"/>
                    <a:pt x="184" y="45"/>
                    <a:pt x="184" y="45"/>
                  </a:cubicBezTo>
                  <a:cubicBezTo>
                    <a:pt x="182" y="46"/>
                    <a:pt x="179" y="47"/>
                    <a:pt x="177" y="47"/>
                  </a:cubicBezTo>
                  <a:cubicBezTo>
                    <a:pt x="173" y="47"/>
                    <a:pt x="171" y="45"/>
                    <a:pt x="171" y="41"/>
                  </a:cubicBezTo>
                  <a:cubicBezTo>
                    <a:pt x="171" y="23"/>
                    <a:pt x="171" y="23"/>
                    <a:pt x="171" y="23"/>
                  </a:cubicBezTo>
                  <a:cubicBezTo>
                    <a:pt x="185" y="23"/>
                    <a:pt x="185" y="23"/>
                    <a:pt x="185" y="23"/>
                  </a:cubicBezTo>
                  <a:lnTo>
                    <a:pt x="185" y="16"/>
                  </a:lnTo>
                  <a:close/>
                  <a:moveTo>
                    <a:pt x="256" y="15"/>
                  </a:moveTo>
                  <a:cubicBezTo>
                    <a:pt x="251" y="15"/>
                    <a:pt x="248" y="17"/>
                    <a:pt x="246" y="20"/>
                  </a:cubicBezTo>
                  <a:cubicBezTo>
                    <a:pt x="246" y="16"/>
                    <a:pt x="246" y="16"/>
                    <a:pt x="246" y="16"/>
                  </a:cubicBezTo>
                  <a:cubicBezTo>
                    <a:pt x="238" y="16"/>
                    <a:pt x="238" y="16"/>
                    <a:pt x="238" y="16"/>
                  </a:cubicBezTo>
                  <a:cubicBezTo>
                    <a:pt x="238" y="54"/>
                    <a:pt x="238" y="54"/>
                    <a:pt x="238" y="54"/>
                  </a:cubicBezTo>
                  <a:cubicBezTo>
                    <a:pt x="246" y="54"/>
                    <a:pt x="246" y="54"/>
                    <a:pt x="246" y="54"/>
                  </a:cubicBezTo>
                  <a:cubicBezTo>
                    <a:pt x="246" y="33"/>
                    <a:pt x="246" y="33"/>
                    <a:pt x="246" y="33"/>
                  </a:cubicBezTo>
                  <a:cubicBezTo>
                    <a:pt x="246" y="26"/>
                    <a:pt x="249" y="23"/>
                    <a:pt x="254" y="23"/>
                  </a:cubicBezTo>
                  <a:cubicBezTo>
                    <a:pt x="256" y="23"/>
                    <a:pt x="258" y="23"/>
                    <a:pt x="259" y="24"/>
                  </a:cubicBezTo>
                  <a:cubicBezTo>
                    <a:pt x="262" y="16"/>
                    <a:pt x="262" y="16"/>
                    <a:pt x="262" y="16"/>
                  </a:cubicBezTo>
                  <a:cubicBezTo>
                    <a:pt x="260" y="15"/>
                    <a:pt x="258" y="15"/>
                    <a:pt x="256" y="15"/>
                  </a:cubicBezTo>
                  <a:close/>
                  <a:moveTo>
                    <a:pt x="149" y="19"/>
                  </a:moveTo>
                  <a:cubicBezTo>
                    <a:pt x="145" y="16"/>
                    <a:pt x="139" y="15"/>
                    <a:pt x="133" y="15"/>
                  </a:cubicBezTo>
                  <a:cubicBezTo>
                    <a:pt x="123" y="15"/>
                    <a:pt x="117" y="20"/>
                    <a:pt x="117" y="27"/>
                  </a:cubicBezTo>
                  <a:cubicBezTo>
                    <a:pt x="117" y="33"/>
                    <a:pt x="122" y="37"/>
                    <a:pt x="130" y="38"/>
                  </a:cubicBezTo>
                  <a:cubicBezTo>
                    <a:pt x="134" y="39"/>
                    <a:pt x="134" y="39"/>
                    <a:pt x="134" y="39"/>
                  </a:cubicBezTo>
                  <a:cubicBezTo>
                    <a:pt x="139" y="40"/>
                    <a:pt x="141" y="41"/>
                    <a:pt x="141" y="43"/>
                  </a:cubicBezTo>
                  <a:cubicBezTo>
                    <a:pt x="141" y="46"/>
                    <a:pt x="138" y="48"/>
                    <a:pt x="132" y="48"/>
                  </a:cubicBezTo>
                  <a:cubicBezTo>
                    <a:pt x="127" y="48"/>
                    <a:pt x="122" y="46"/>
                    <a:pt x="120" y="44"/>
                  </a:cubicBezTo>
                  <a:cubicBezTo>
                    <a:pt x="116" y="50"/>
                    <a:pt x="116" y="50"/>
                    <a:pt x="116" y="50"/>
                  </a:cubicBezTo>
                  <a:cubicBezTo>
                    <a:pt x="120" y="53"/>
                    <a:pt x="126" y="55"/>
                    <a:pt x="132" y="55"/>
                  </a:cubicBezTo>
                  <a:cubicBezTo>
                    <a:pt x="143" y="55"/>
                    <a:pt x="150" y="50"/>
                    <a:pt x="150" y="43"/>
                  </a:cubicBezTo>
                  <a:cubicBezTo>
                    <a:pt x="150" y="36"/>
                    <a:pt x="145" y="32"/>
                    <a:pt x="136" y="31"/>
                  </a:cubicBezTo>
                  <a:cubicBezTo>
                    <a:pt x="132" y="31"/>
                    <a:pt x="132" y="31"/>
                    <a:pt x="132" y="31"/>
                  </a:cubicBezTo>
                  <a:cubicBezTo>
                    <a:pt x="129" y="30"/>
                    <a:pt x="126" y="29"/>
                    <a:pt x="126" y="27"/>
                  </a:cubicBezTo>
                  <a:cubicBezTo>
                    <a:pt x="126" y="24"/>
                    <a:pt x="129" y="22"/>
                    <a:pt x="133" y="22"/>
                  </a:cubicBezTo>
                  <a:cubicBezTo>
                    <a:pt x="138" y="22"/>
                    <a:pt x="143" y="24"/>
                    <a:pt x="145" y="26"/>
                  </a:cubicBezTo>
                  <a:lnTo>
                    <a:pt x="149" y="19"/>
                  </a:lnTo>
                  <a:close/>
                  <a:moveTo>
                    <a:pt x="372" y="15"/>
                  </a:moveTo>
                  <a:cubicBezTo>
                    <a:pt x="367" y="15"/>
                    <a:pt x="364" y="17"/>
                    <a:pt x="362" y="20"/>
                  </a:cubicBezTo>
                  <a:cubicBezTo>
                    <a:pt x="362" y="16"/>
                    <a:pt x="362" y="16"/>
                    <a:pt x="362" y="16"/>
                  </a:cubicBezTo>
                  <a:cubicBezTo>
                    <a:pt x="353" y="16"/>
                    <a:pt x="353" y="16"/>
                    <a:pt x="353" y="16"/>
                  </a:cubicBezTo>
                  <a:cubicBezTo>
                    <a:pt x="353" y="54"/>
                    <a:pt x="353" y="54"/>
                    <a:pt x="353" y="54"/>
                  </a:cubicBezTo>
                  <a:cubicBezTo>
                    <a:pt x="362" y="54"/>
                    <a:pt x="362" y="54"/>
                    <a:pt x="362" y="54"/>
                  </a:cubicBezTo>
                  <a:cubicBezTo>
                    <a:pt x="362" y="33"/>
                    <a:pt x="362" y="33"/>
                    <a:pt x="362" y="33"/>
                  </a:cubicBezTo>
                  <a:cubicBezTo>
                    <a:pt x="362" y="26"/>
                    <a:pt x="364" y="23"/>
                    <a:pt x="370" y="23"/>
                  </a:cubicBezTo>
                  <a:cubicBezTo>
                    <a:pt x="371" y="23"/>
                    <a:pt x="373" y="23"/>
                    <a:pt x="375" y="24"/>
                  </a:cubicBezTo>
                  <a:cubicBezTo>
                    <a:pt x="378" y="16"/>
                    <a:pt x="378" y="16"/>
                    <a:pt x="378" y="16"/>
                  </a:cubicBezTo>
                  <a:cubicBezTo>
                    <a:pt x="376" y="15"/>
                    <a:pt x="373" y="15"/>
                    <a:pt x="372" y="15"/>
                  </a:cubicBezTo>
                  <a:close/>
                  <a:moveTo>
                    <a:pt x="264" y="35"/>
                  </a:moveTo>
                  <a:cubicBezTo>
                    <a:pt x="264" y="47"/>
                    <a:pt x="273" y="55"/>
                    <a:pt x="285" y="55"/>
                  </a:cubicBezTo>
                  <a:cubicBezTo>
                    <a:pt x="291" y="55"/>
                    <a:pt x="294" y="54"/>
                    <a:pt x="299" y="50"/>
                  </a:cubicBezTo>
                  <a:cubicBezTo>
                    <a:pt x="295" y="44"/>
                    <a:pt x="295" y="44"/>
                    <a:pt x="295" y="44"/>
                  </a:cubicBezTo>
                  <a:cubicBezTo>
                    <a:pt x="291" y="46"/>
                    <a:pt x="288" y="47"/>
                    <a:pt x="285" y="47"/>
                  </a:cubicBezTo>
                  <a:cubicBezTo>
                    <a:pt x="278" y="47"/>
                    <a:pt x="273" y="42"/>
                    <a:pt x="273" y="35"/>
                  </a:cubicBezTo>
                  <a:cubicBezTo>
                    <a:pt x="273" y="28"/>
                    <a:pt x="278" y="23"/>
                    <a:pt x="285" y="23"/>
                  </a:cubicBezTo>
                  <a:cubicBezTo>
                    <a:pt x="288" y="23"/>
                    <a:pt x="291" y="24"/>
                    <a:pt x="295" y="26"/>
                  </a:cubicBezTo>
                  <a:cubicBezTo>
                    <a:pt x="299" y="19"/>
                    <a:pt x="299" y="19"/>
                    <a:pt x="299" y="19"/>
                  </a:cubicBezTo>
                  <a:cubicBezTo>
                    <a:pt x="294" y="16"/>
                    <a:pt x="291" y="15"/>
                    <a:pt x="285" y="15"/>
                  </a:cubicBezTo>
                  <a:cubicBezTo>
                    <a:pt x="273" y="15"/>
                    <a:pt x="264" y="23"/>
                    <a:pt x="264" y="35"/>
                  </a:cubicBezTo>
                  <a:close/>
                  <a:moveTo>
                    <a:pt x="342" y="35"/>
                  </a:moveTo>
                  <a:cubicBezTo>
                    <a:pt x="342" y="16"/>
                    <a:pt x="342" y="16"/>
                    <a:pt x="342" y="16"/>
                  </a:cubicBezTo>
                  <a:cubicBezTo>
                    <a:pt x="334" y="16"/>
                    <a:pt x="334" y="16"/>
                    <a:pt x="334" y="16"/>
                  </a:cubicBezTo>
                  <a:cubicBezTo>
                    <a:pt x="334" y="20"/>
                    <a:pt x="334" y="20"/>
                    <a:pt x="334" y="20"/>
                  </a:cubicBezTo>
                  <a:cubicBezTo>
                    <a:pt x="331" y="17"/>
                    <a:pt x="327" y="15"/>
                    <a:pt x="322" y="15"/>
                  </a:cubicBezTo>
                  <a:cubicBezTo>
                    <a:pt x="311" y="15"/>
                    <a:pt x="303" y="23"/>
                    <a:pt x="303" y="35"/>
                  </a:cubicBezTo>
                  <a:cubicBezTo>
                    <a:pt x="303" y="47"/>
                    <a:pt x="311" y="55"/>
                    <a:pt x="322" y="55"/>
                  </a:cubicBezTo>
                  <a:cubicBezTo>
                    <a:pt x="327" y="55"/>
                    <a:pt x="331" y="53"/>
                    <a:pt x="334" y="49"/>
                  </a:cubicBezTo>
                  <a:cubicBezTo>
                    <a:pt x="334" y="54"/>
                    <a:pt x="334" y="54"/>
                    <a:pt x="334" y="54"/>
                  </a:cubicBezTo>
                  <a:cubicBezTo>
                    <a:pt x="342" y="54"/>
                    <a:pt x="342" y="54"/>
                    <a:pt x="342" y="54"/>
                  </a:cubicBezTo>
                  <a:lnTo>
                    <a:pt x="342" y="35"/>
                  </a:lnTo>
                  <a:close/>
                  <a:moveTo>
                    <a:pt x="311" y="35"/>
                  </a:moveTo>
                  <a:cubicBezTo>
                    <a:pt x="311" y="28"/>
                    <a:pt x="316" y="23"/>
                    <a:pt x="323" y="23"/>
                  </a:cubicBezTo>
                  <a:cubicBezTo>
                    <a:pt x="330" y="23"/>
                    <a:pt x="334" y="28"/>
                    <a:pt x="334" y="35"/>
                  </a:cubicBezTo>
                  <a:cubicBezTo>
                    <a:pt x="334" y="42"/>
                    <a:pt x="330" y="47"/>
                    <a:pt x="323" y="47"/>
                  </a:cubicBezTo>
                  <a:cubicBezTo>
                    <a:pt x="316" y="47"/>
                    <a:pt x="311" y="42"/>
                    <a:pt x="311" y="35"/>
                  </a:cubicBezTo>
                  <a:close/>
                  <a:moveTo>
                    <a:pt x="211" y="15"/>
                  </a:moveTo>
                  <a:cubicBezTo>
                    <a:pt x="200" y="15"/>
                    <a:pt x="192" y="23"/>
                    <a:pt x="192" y="35"/>
                  </a:cubicBezTo>
                  <a:cubicBezTo>
                    <a:pt x="192" y="47"/>
                    <a:pt x="200" y="55"/>
                    <a:pt x="212" y="55"/>
                  </a:cubicBezTo>
                  <a:cubicBezTo>
                    <a:pt x="217" y="55"/>
                    <a:pt x="223" y="54"/>
                    <a:pt x="227" y="50"/>
                  </a:cubicBezTo>
                  <a:cubicBezTo>
                    <a:pt x="223" y="44"/>
                    <a:pt x="223" y="44"/>
                    <a:pt x="223" y="44"/>
                  </a:cubicBezTo>
                  <a:cubicBezTo>
                    <a:pt x="220" y="46"/>
                    <a:pt x="216" y="48"/>
                    <a:pt x="212" y="48"/>
                  </a:cubicBezTo>
                  <a:cubicBezTo>
                    <a:pt x="207" y="48"/>
                    <a:pt x="202" y="45"/>
                    <a:pt x="201" y="38"/>
                  </a:cubicBezTo>
                  <a:cubicBezTo>
                    <a:pt x="229" y="38"/>
                    <a:pt x="229" y="38"/>
                    <a:pt x="229" y="38"/>
                  </a:cubicBezTo>
                  <a:cubicBezTo>
                    <a:pt x="229" y="37"/>
                    <a:pt x="229" y="36"/>
                    <a:pt x="229" y="35"/>
                  </a:cubicBezTo>
                  <a:cubicBezTo>
                    <a:pt x="229" y="23"/>
                    <a:pt x="222" y="15"/>
                    <a:pt x="211" y="15"/>
                  </a:cubicBezTo>
                  <a:close/>
                  <a:moveTo>
                    <a:pt x="211" y="22"/>
                  </a:moveTo>
                  <a:cubicBezTo>
                    <a:pt x="216" y="22"/>
                    <a:pt x="220" y="26"/>
                    <a:pt x="221" y="32"/>
                  </a:cubicBezTo>
                  <a:cubicBezTo>
                    <a:pt x="201" y="32"/>
                    <a:pt x="201" y="32"/>
                    <a:pt x="201" y="32"/>
                  </a:cubicBezTo>
                  <a:cubicBezTo>
                    <a:pt x="202" y="26"/>
                    <a:pt x="205" y="22"/>
                    <a:pt x="211" y="22"/>
                  </a:cubicBezTo>
                  <a:close/>
                  <a:moveTo>
                    <a:pt x="420" y="35"/>
                  </a:moveTo>
                  <a:cubicBezTo>
                    <a:pt x="420" y="0"/>
                    <a:pt x="420" y="0"/>
                    <a:pt x="420" y="0"/>
                  </a:cubicBezTo>
                  <a:cubicBezTo>
                    <a:pt x="411" y="0"/>
                    <a:pt x="411" y="0"/>
                    <a:pt x="411" y="0"/>
                  </a:cubicBezTo>
                  <a:cubicBezTo>
                    <a:pt x="411" y="20"/>
                    <a:pt x="411" y="20"/>
                    <a:pt x="411" y="20"/>
                  </a:cubicBezTo>
                  <a:cubicBezTo>
                    <a:pt x="409" y="17"/>
                    <a:pt x="405" y="15"/>
                    <a:pt x="399" y="15"/>
                  </a:cubicBezTo>
                  <a:cubicBezTo>
                    <a:pt x="388" y="15"/>
                    <a:pt x="380" y="23"/>
                    <a:pt x="380" y="35"/>
                  </a:cubicBezTo>
                  <a:cubicBezTo>
                    <a:pt x="380" y="47"/>
                    <a:pt x="388" y="55"/>
                    <a:pt x="399" y="55"/>
                  </a:cubicBezTo>
                  <a:cubicBezTo>
                    <a:pt x="405" y="55"/>
                    <a:pt x="409" y="53"/>
                    <a:pt x="411" y="49"/>
                  </a:cubicBezTo>
                  <a:cubicBezTo>
                    <a:pt x="411" y="54"/>
                    <a:pt x="411" y="54"/>
                    <a:pt x="411" y="54"/>
                  </a:cubicBezTo>
                  <a:cubicBezTo>
                    <a:pt x="420" y="54"/>
                    <a:pt x="420" y="54"/>
                    <a:pt x="420" y="54"/>
                  </a:cubicBezTo>
                  <a:lnTo>
                    <a:pt x="420" y="35"/>
                  </a:lnTo>
                  <a:close/>
                  <a:moveTo>
                    <a:pt x="389" y="35"/>
                  </a:moveTo>
                  <a:cubicBezTo>
                    <a:pt x="389" y="28"/>
                    <a:pt x="393" y="23"/>
                    <a:pt x="400" y="23"/>
                  </a:cubicBezTo>
                  <a:cubicBezTo>
                    <a:pt x="407" y="23"/>
                    <a:pt x="412" y="28"/>
                    <a:pt x="412" y="35"/>
                  </a:cubicBezTo>
                  <a:cubicBezTo>
                    <a:pt x="412" y="42"/>
                    <a:pt x="407" y="47"/>
                    <a:pt x="400" y="47"/>
                  </a:cubicBezTo>
                  <a:cubicBezTo>
                    <a:pt x="393" y="47"/>
                    <a:pt x="389" y="42"/>
                    <a:pt x="389" y="35"/>
                  </a:cubicBezTo>
                  <a:close/>
                  <a:moveTo>
                    <a:pt x="108" y="35"/>
                  </a:moveTo>
                  <a:cubicBezTo>
                    <a:pt x="108" y="16"/>
                    <a:pt x="108" y="16"/>
                    <a:pt x="108" y="16"/>
                  </a:cubicBezTo>
                  <a:cubicBezTo>
                    <a:pt x="99" y="16"/>
                    <a:pt x="99" y="16"/>
                    <a:pt x="99" y="16"/>
                  </a:cubicBezTo>
                  <a:cubicBezTo>
                    <a:pt x="99" y="20"/>
                    <a:pt x="99" y="20"/>
                    <a:pt x="99" y="20"/>
                  </a:cubicBezTo>
                  <a:cubicBezTo>
                    <a:pt x="97" y="17"/>
                    <a:pt x="93" y="15"/>
                    <a:pt x="87" y="15"/>
                  </a:cubicBezTo>
                  <a:cubicBezTo>
                    <a:pt x="77" y="15"/>
                    <a:pt x="68" y="23"/>
                    <a:pt x="68" y="35"/>
                  </a:cubicBezTo>
                  <a:cubicBezTo>
                    <a:pt x="68" y="47"/>
                    <a:pt x="77" y="55"/>
                    <a:pt x="87" y="55"/>
                  </a:cubicBezTo>
                  <a:cubicBezTo>
                    <a:pt x="93" y="55"/>
                    <a:pt x="97" y="53"/>
                    <a:pt x="99" y="49"/>
                  </a:cubicBezTo>
                  <a:cubicBezTo>
                    <a:pt x="99" y="54"/>
                    <a:pt x="99" y="54"/>
                    <a:pt x="99" y="54"/>
                  </a:cubicBezTo>
                  <a:cubicBezTo>
                    <a:pt x="108" y="54"/>
                    <a:pt x="108" y="54"/>
                    <a:pt x="108" y="54"/>
                  </a:cubicBezTo>
                  <a:lnTo>
                    <a:pt x="108" y="35"/>
                  </a:lnTo>
                  <a:close/>
                  <a:moveTo>
                    <a:pt x="77" y="35"/>
                  </a:moveTo>
                  <a:cubicBezTo>
                    <a:pt x="77" y="28"/>
                    <a:pt x="81" y="23"/>
                    <a:pt x="88" y="23"/>
                  </a:cubicBezTo>
                  <a:cubicBezTo>
                    <a:pt x="95" y="23"/>
                    <a:pt x="100" y="28"/>
                    <a:pt x="100" y="35"/>
                  </a:cubicBezTo>
                  <a:cubicBezTo>
                    <a:pt x="100" y="42"/>
                    <a:pt x="95" y="47"/>
                    <a:pt x="88" y="47"/>
                  </a:cubicBezTo>
                  <a:cubicBezTo>
                    <a:pt x="81" y="47"/>
                    <a:pt x="77" y="42"/>
                    <a:pt x="77"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xmlns="" id="{DF8F6EDC-D13A-49C6-AD96-48063FEDD782}"/>
                </a:ext>
              </a:extLst>
            </p:cNvPr>
            <p:cNvSpPr>
              <a:spLocks noChangeArrowheads="1"/>
            </p:cNvSpPr>
            <p:nvPr userDrawn="1"/>
          </p:nvSpPr>
          <p:spPr bwMode="auto">
            <a:xfrm>
              <a:off x="110" y="2819"/>
              <a:ext cx="260" cy="468"/>
            </a:xfrm>
            <a:prstGeom prst="rect">
              <a:avLst/>
            </a:prstGeom>
            <a:solidFill>
              <a:srgbClr val="F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35408093-F105-4701-BE1C-F5CA924FA7FB}"/>
                </a:ext>
              </a:extLst>
            </p:cNvPr>
            <p:cNvSpPr>
              <a:spLocks/>
            </p:cNvSpPr>
            <p:nvPr userDrawn="1"/>
          </p:nvSpPr>
          <p:spPr bwMode="auto">
            <a:xfrm>
              <a:off x="-240" y="2757"/>
              <a:ext cx="480" cy="594"/>
            </a:xfrm>
            <a:custGeom>
              <a:avLst/>
              <a:gdLst>
                <a:gd name="T0" fmla="*/ 178 w 233"/>
                <a:gd name="T1" fmla="*/ 144 h 288"/>
                <a:gd name="T2" fmla="*/ 233 w 233"/>
                <a:gd name="T3" fmla="*/ 30 h 288"/>
                <a:gd name="T4" fmla="*/ 144 w 233"/>
                <a:gd name="T5" fmla="*/ 0 h 288"/>
                <a:gd name="T6" fmla="*/ 0 w 233"/>
                <a:gd name="T7" fmla="*/ 144 h 288"/>
                <a:gd name="T8" fmla="*/ 144 w 233"/>
                <a:gd name="T9" fmla="*/ 288 h 288"/>
                <a:gd name="T10" fmla="*/ 233 w 233"/>
                <a:gd name="T11" fmla="*/ 257 h 288"/>
                <a:gd name="T12" fmla="*/ 178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178" y="144"/>
                  </a:moveTo>
                  <a:cubicBezTo>
                    <a:pt x="178" y="98"/>
                    <a:pt x="200" y="57"/>
                    <a:pt x="233" y="30"/>
                  </a:cubicBezTo>
                  <a:cubicBezTo>
                    <a:pt x="209" y="11"/>
                    <a:pt x="178" y="0"/>
                    <a:pt x="144" y="0"/>
                  </a:cubicBezTo>
                  <a:cubicBezTo>
                    <a:pt x="64" y="0"/>
                    <a:pt x="0" y="64"/>
                    <a:pt x="0" y="144"/>
                  </a:cubicBezTo>
                  <a:cubicBezTo>
                    <a:pt x="0" y="223"/>
                    <a:pt x="64" y="288"/>
                    <a:pt x="144" y="288"/>
                  </a:cubicBezTo>
                  <a:cubicBezTo>
                    <a:pt x="178" y="288"/>
                    <a:pt x="209" y="276"/>
                    <a:pt x="233" y="257"/>
                  </a:cubicBezTo>
                  <a:cubicBezTo>
                    <a:pt x="200" y="231"/>
                    <a:pt x="178" y="190"/>
                    <a:pt x="178" y="144"/>
                  </a:cubicBezTo>
                  <a:close/>
                </a:path>
              </a:pathLst>
            </a:custGeom>
            <a:solidFill>
              <a:srgbClr val="EB0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xmlns="" id="{0F86DA53-BB01-4608-A13A-91C42F9CF1AC}"/>
                </a:ext>
              </a:extLst>
            </p:cNvPr>
            <p:cNvSpPr>
              <a:spLocks/>
            </p:cNvSpPr>
            <p:nvPr userDrawn="1"/>
          </p:nvSpPr>
          <p:spPr bwMode="auto">
            <a:xfrm>
              <a:off x="240" y="2757"/>
              <a:ext cx="480" cy="594"/>
            </a:xfrm>
            <a:custGeom>
              <a:avLst/>
              <a:gdLst>
                <a:gd name="T0" fmla="*/ 233 w 233"/>
                <a:gd name="T1" fmla="*/ 144 h 288"/>
                <a:gd name="T2" fmla="*/ 89 w 233"/>
                <a:gd name="T3" fmla="*/ 288 h 288"/>
                <a:gd name="T4" fmla="*/ 0 w 233"/>
                <a:gd name="T5" fmla="*/ 257 h 288"/>
                <a:gd name="T6" fmla="*/ 55 w 233"/>
                <a:gd name="T7" fmla="*/ 144 h 288"/>
                <a:gd name="T8" fmla="*/ 0 w 233"/>
                <a:gd name="T9" fmla="*/ 30 h 288"/>
                <a:gd name="T10" fmla="*/ 89 w 233"/>
                <a:gd name="T11" fmla="*/ 0 h 288"/>
                <a:gd name="T12" fmla="*/ 233 w 2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233" h="288">
                  <a:moveTo>
                    <a:pt x="233" y="144"/>
                  </a:moveTo>
                  <a:cubicBezTo>
                    <a:pt x="233" y="223"/>
                    <a:pt x="169" y="288"/>
                    <a:pt x="89" y="288"/>
                  </a:cubicBezTo>
                  <a:cubicBezTo>
                    <a:pt x="55" y="288"/>
                    <a:pt x="24" y="276"/>
                    <a:pt x="0" y="257"/>
                  </a:cubicBezTo>
                  <a:cubicBezTo>
                    <a:pt x="33" y="231"/>
                    <a:pt x="55" y="190"/>
                    <a:pt x="55" y="144"/>
                  </a:cubicBezTo>
                  <a:cubicBezTo>
                    <a:pt x="55" y="98"/>
                    <a:pt x="33" y="57"/>
                    <a:pt x="0" y="30"/>
                  </a:cubicBezTo>
                  <a:cubicBezTo>
                    <a:pt x="24" y="11"/>
                    <a:pt x="55" y="0"/>
                    <a:pt x="89" y="0"/>
                  </a:cubicBezTo>
                  <a:cubicBezTo>
                    <a:pt x="169" y="0"/>
                    <a:pt x="233" y="64"/>
                    <a:pt x="233" y="144"/>
                  </a:cubicBez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xmlns="" id="{D76CB173-32E9-4AD3-8A66-1B09202ED013}"/>
                </a:ext>
              </a:extLst>
            </p:cNvPr>
            <p:cNvSpPr>
              <a:spLocks noEditPoints="1"/>
            </p:cNvSpPr>
            <p:nvPr userDrawn="1"/>
          </p:nvSpPr>
          <p:spPr bwMode="auto">
            <a:xfrm>
              <a:off x="685" y="3225"/>
              <a:ext cx="25" cy="12"/>
            </a:xfrm>
            <a:custGeom>
              <a:avLst/>
              <a:gdLst>
                <a:gd name="T0" fmla="*/ 6 w 25"/>
                <a:gd name="T1" fmla="*/ 12 h 12"/>
                <a:gd name="T2" fmla="*/ 6 w 25"/>
                <a:gd name="T3" fmla="*/ 2 h 12"/>
                <a:gd name="T4" fmla="*/ 10 w 25"/>
                <a:gd name="T5" fmla="*/ 2 h 12"/>
                <a:gd name="T6" fmla="*/ 10 w 25"/>
                <a:gd name="T7" fmla="*/ 0 h 12"/>
                <a:gd name="T8" fmla="*/ 0 w 25"/>
                <a:gd name="T9" fmla="*/ 0 h 12"/>
                <a:gd name="T10" fmla="*/ 0 w 25"/>
                <a:gd name="T11" fmla="*/ 2 h 12"/>
                <a:gd name="T12" fmla="*/ 4 w 25"/>
                <a:gd name="T13" fmla="*/ 2 h 12"/>
                <a:gd name="T14" fmla="*/ 4 w 25"/>
                <a:gd name="T15" fmla="*/ 12 h 12"/>
                <a:gd name="T16" fmla="*/ 6 w 25"/>
                <a:gd name="T17" fmla="*/ 12 h 12"/>
                <a:gd name="T18" fmla="*/ 25 w 25"/>
                <a:gd name="T19" fmla="*/ 12 h 12"/>
                <a:gd name="T20" fmla="*/ 25 w 25"/>
                <a:gd name="T21" fmla="*/ 0 h 12"/>
                <a:gd name="T22" fmla="*/ 23 w 25"/>
                <a:gd name="T23" fmla="*/ 0 h 12"/>
                <a:gd name="T24" fmla="*/ 19 w 25"/>
                <a:gd name="T25" fmla="*/ 8 h 12"/>
                <a:gd name="T26" fmla="*/ 17 w 25"/>
                <a:gd name="T27" fmla="*/ 0 h 12"/>
                <a:gd name="T28" fmla="*/ 13 w 25"/>
                <a:gd name="T29" fmla="*/ 0 h 12"/>
                <a:gd name="T30" fmla="*/ 13 w 25"/>
                <a:gd name="T31" fmla="*/ 12 h 12"/>
                <a:gd name="T32" fmla="*/ 15 w 25"/>
                <a:gd name="T33" fmla="*/ 12 h 12"/>
                <a:gd name="T34" fmla="*/ 15 w 25"/>
                <a:gd name="T35" fmla="*/ 4 h 12"/>
                <a:gd name="T36" fmla="*/ 19 w 25"/>
                <a:gd name="T37" fmla="*/ 10 h 12"/>
                <a:gd name="T38" fmla="*/ 21 w 25"/>
                <a:gd name="T39" fmla="*/ 10 h 12"/>
                <a:gd name="T40" fmla="*/ 23 w 25"/>
                <a:gd name="T41" fmla="*/ 4 h 12"/>
                <a:gd name="T42" fmla="*/ 23 w 25"/>
                <a:gd name="T43" fmla="*/ 12 h 12"/>
                <a:gd name="T44" fmla="*/ 25 w 25"/>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6" y="12"/>
                  </a:moveTo>
                  <a:lnTo>
                    <a:pt x="6" y="2"/>
                  </a:lnTo>
                  <a:lnTo>
                    <a:pt x="10" y="2"/>
                  </a:lnTo>
                  <a:lnTo>
                    <a:pt x="10" y="0"/>
                  </a:lnTo>
                  <a:lnTo>
                    <a:pt x="0" y="0"/>
                  </a:lnTo>
                  <a:lnTo>
                    <a:pt x="0" y="2"/>
                  </a:lnTo>
                  <a:lnTo>
                    <a:pt x="4" y="2"/>
                  </a:lnTo>
                  <a:lnTo>
                    <a:pt x="4" y="12"/>
                  </a:lnTo>
                  <a:lnTo>
                    <a:pt x="6" y="12"/>
                  </a:lnTo>
                  <a:close/>
                  <a:moveTo>
                    <a:pt x="25" y="12"/>
                  </a:moveTo>
                  <a:lnTo>
                    <a:pt x="25" y="0"/>
                  </a:lnTo>
                  <a:lnTo>
                    <a:pt x="23" y="0"/>
                  </a:lnTo>
                  <a:lnTo>
                    <a:pt x="19" y="8"/>
                  </a:lnTo>
                  <a:lnTo>
                    <a:pt x="17" y="0"/>
                  </a:lnTo>
                  <a:lnTo>
                    <a:pt x="13" y="0"/>
                  </a:lnTo>
                  <a:lnTo>
                    <a:pt x="13" y="12"/>
                  </a:lnTo>
                  <a:lnTo>
                    <a:pt x="15" y="12"/>
                  </a:lnTo>
                  <a:lnTo>
                    <a:pt x="15" y="4"/>
                  </a:lnTo>
                  <a:lnTo>
                    <a:pt x="19" y="10"/>
                  </a:lnTo>
                  <a:lnTo>
                    <a:pt x="21" y="10"/>
                  </a:lnTo>
                  <a:lnTo>
                    <a:pt x="23" y="4"/>
                  </a:lnTo>
                  <a:lnTo>
                    <a:pt x="23" y="12"/>
                  </a:lnTo>
                  <a:lnTo>
                    <a:pt x="25" y="12"/>
                  </a:lnTo>
                  <a:close/>
                </a:path>
              </a:pathLst>
            </a:custGeom>
            <a:solidFill>
              <a:srgbClr val="F79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Picture Placeholder 6">
            <a:extLst>
              <a:ext uri="{FF2B5EF4-FFF2-40B4-BE49-F238E27FC236}">
                <a16:creationId xmlns:a16="http://schemas.microsoft.com/office/drawing/2014/main" xmlns="" id="{AF0761FE-72B6-4EBC-A949-6B7FA0F3A290}"/>
              </a:ext>
            </a:extLst>
          </p:cNvPr>
          <p:cNvSpPr>
            <a:spLocks noGrp="1"/>
          </p:cNvSpPr>
          <p:nvPr>
            <p:ph type="pic" sz="quarter" idx="15" hasCustomPrompt="1"/>
          </p:nvPr>
        </p:nvSpPr>
        <p:spPr>
          <a:xfrm>
            <a:off x="380998" y="3497943"/>
            <a:ext cx="5524501" cy="2864757"/>
          </a:xfrm>
          <a:solidFill>
            <a:schemeClr val="bg1">
              <a:lumMod val="95000"/>
            </a:schemeClr>
          </a:solidFill>
        </p:spPr>
        <p:txBody>
          <a:bodyPr anchor="ctr"/>
          <a:lstStyle>
            <a:lvl1pPr marL="0" indent="0" algn="ctr">
              <a:buNone/>
              <a:defRPr/>
            </a:lvl1pPr>
          </a:lstStyle>
          <a:p>
            <a:r>
              <a:rPr lang="en-US"/>
              <a:t>Click to insert image</a:t>
            </a:r>
          </a:p>
        </p:txBody>
      </p:sp>
    </p:spTree>
    <p:extLst>
      <p:ext uri="{BB962C8B-B14F-4D97-AF65-F5344CB8AC3E}">
        <p14:creationId xmlns:p14="http://schemas.microsoft.com/office/powerpoint/2010/main" val="3148254600"/>
      </p:ext>
    </p:extLst>
  </p:cSld>
  <p:clrMapOvr>
    <a:masterClrMapping/>
  </p:clrMapOvr>
  <p:extLst mod="1">
    <p:ext uri="{DCECCB84-F9BA-43D5-87BE-67443E8EF086}">
      <p15:sldGuideLst xmlns:p15="http://schemas.microsoft.com/office/powerpoint/2012/main">
        <p15:guide id="1" pos="738">
          <p15:clr>
            <a:srgbClr val="FBAE40"/>
          </p15:clr>
        </p15:guide>
        <p15:guide id="2" pos="849">
          <p15:clr>
            <a:srgbClr val="FBAE40"/>
          </p15:clr>
        </p15:guide>
        <p15:guide id="3" pos="1347">
          <p15:clr>
            <a:srgbClr val="FBAE40"/>
          </p15:clr>
        </p15:guide>
        <p15:guide id="4" pos="1458">
          <p15:clr>
            <a:srgbClr val="FBAE40"/>
          </p15:clr>
        </p15:guide>
        <p15:guide id="5" pos="1956">
          <p15:clr>
            <a:srgbClr val="FBAE40"/>
          </p15:clr>
        </p15:guide>
        <p15:guide id="6" pos="2066">
          <p15:clr>
            <a:srgbClr val="FBAE40"/>
          </p15:clr>
        </p15:guide>
        <p15:guide id="7" pos="2567">
          <p15:clr>
            <a:srgbClr val="FBAE40"/>
          </p15:clr>
        </p15:guide>
        <p15:guide id="8" pos="2676">
          <p15:clr>
            <a:srgbClr val="FBAE40"/>
          </p15:clr>
        </p15:guide>
        <p15:guide id="9" pos="3176">
          <p15:clr>
            <a:srgbClr val="FBAE40"/>
          </p15:clr>
        </p15:guide>
        <p15:guide id="10" pos="3284">
          <p15:clr>
            <a:srgbClr val="FBAE40"/>
          </p15:clr>
        </p15:guide>
        <p15:guide id="11" pos="3786">
          <p15:clr>
            <a:srgbClr val="FBAE40"/>
          </p15:clr>
        </p15:guide>
        <p15:guide id="12" pos="3893">
          <p15:clr>
            <a:srgbClr val="FBAE40"/>
          </p15:clr>
        </p15:guide>
        <p15:guide id="13" pos="4394">
          <p15:clr>
            <a:srgbClr val="FBAE40"/>
          </p15:clr>
        </p15:guide>
        <p15:guide id="14" pos="4503">
          <p15:clr>
            <a:srgbClr val="FBAE40"/>
          </p15:clr>
        </p15:guide>
        <p15:guide id="15" pos="5003">
          <p15:clr>
            <a:srgbClr val="FBAE40"/>
          </p15:clr>
        </p15:guide>
        <p15:guide id="16" pos="5114">
          <p15:clr>
            <a:srgbClr val="FBAE40"/>
          </p15:clr>
        </p15:guide>
        <p15:guide id="17" pos="5612">
          <p15:clr>
            <a:srgbClr val="FBAE40"/>
          </p15:clr>
        </p15:guide>
        <p15:guide id="18" pos="5721">
          <p15:clr>
            <a:srgbClr val="FBAE40"/>
          </p15:clr>
        </p15:guide>
        <p15:guide id="19" pos="6222">
          <p15:clr>
            <a:srgbClr val="FBAE40"/>
          </p15:clr>
        </p15:guide>
        <p15:guide id="20" pos="6330">
          <p15:clr>
            <a:srgbClr val="FBAE40"/>
          </p15:clr>
        </p15:guide>
        <p15:guide id="21" pos="6830">
          <p15:clr>
            <a:srgbClr val="FBAE40"/>
          </p15:clr>
        </p15:guide>
        <p15:guide id="22" pos="69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FA1EA5-F843-4E90-921B-2293E7A884A3}"/>
              </a:ext>
            </a:extLst>
          </p:cNvPr>
          <p:cNvSpPr>
            <a:spLocks noGrp="1"/>
          </p:cNvSpPr>
          <p:nvPr>
            <p:ph type="title"/>
          </p:nvPr>
        </p:nvSpPr>
        <p:spPr>
          <a:xfrm>
            <a:off x="381000" y="266700"/>
            <a:ext cx="11430000" cy="89961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xmlns="" id="{006824CB-42F3-45CA-BAB0-8C086B94F4E7}"/>
              </a:ext>
            </a:extLst>
          </p:cNvPr>
          <p:cNvSpPr>
            <a:spLocks noGrp="1"/>
          </p:cNvSpPr>
          <p:nvPr>
            <p:ph type="body" idx="1"/>
          </p:nvPr>
        </p:nvSpPr>
        <p:spPr>
          <a:xfrm>
            <a:off x="381000" y="1600199"/>
            <a:ext cx="11430000" cy="441960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080813"/>
      </p:ext>
    </p:extLst>
  </p:cSld>
  <p:clrMap bg1="lt1" tx1="dk1" bg2="lt2" tx2="dk2" accent1="accent1" accent2="accent2" accent3="accent3" accent4="accent4" accent5="accent5" accent6="accent6" hlink="hlink" folHlink="folHlink"/>
  <p:sldLayoutIdLst>
    <p:sldLayoutId id="2147483690" r:id="rId1"/>
    <p:sldLayoutId id="2147483679" r:id="rId2"/>
    <p:sldLayoutId id="2147483691" r:id="rId3"/>
    <p:sldLayoutId id="2147483685" r:id="rId4"/>
    <p:sldLayoutId id="2147483688" r:id="rId5"/>
    <p:sldLayoutId id="2147483668" r:id="rId6"/>
    <p:sldLayoutId id="2147483680" r:id="rId7"/>
    <p:sldLayoutId id="2147483693" r:id="rId8"/>
    <p:sldLayoutId id="2147483681" r:id="rId9"/>
    <p:sldLayoutId id="2147483694" r:id="rId10"/>
    <p:sldLayoutId id="2147483695" r:id="rId11"/>
    <p:sldLayoutId id="2147483696" r:id="rId12"/>
    <p:sldLayoutId id="2147483692" r:id="rId13"/>
    <p:sldLayoutId id="2147483682" r:id="rId14"/>
    <p:sldLayoutId id="2147483697" r:id="rId15"/>
    <p:sldLayoutId id="2147483683" r:id="rId16"/>
    <p:sldLayoutId id="2147483699" r:id="rId17"/>
    <p:sldLayoutId id="2147483684" r:id="rId18"/>
    <p:sldLayoutId id="2147483700" r:id="rId19"/>
  </p:sldLayoutIdLst>
  <p:txStyles>
    <p:titleStyle>
      <a:lvl1pPr algn="l" defTabSz="914400" rtl="0" eaLnBrk="1" latinLnBrk="0" hangingPunct="1">
        <a:lnSpc>
          <a:spcPct val="100000"/>
        </a:lnSpc>
        <a:spcBef>
          <a:spcPct val="0"/>
        </a:spcBef>
        <a:buNone/>
        <a:defRPr sz="2800" b="1" kern="1200" cap="none" baseline="0">
          <a:solidFill>
            <a:schemeClr val="tx2"/>
          </a:solidFill>
          <a:latin typeface="+mj-lt"/>
          <a:ea typeface="+mj-ea"/>
          <a:cs typeface="+mj-cs"/>
        </a:defRPr>
      </a:lvl1pPr>
    </p:titleStyle>
    <p:bodyStyle>
      <a:lvl1pPr marL="182880" indent="-18288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2"/>
          </a:solidFill>
          <a:latin typeface="+mn-lt"/>
          <a:ea typeface="+mn-ea"/>
          <a:cs typeface="+mn-cs"/>
        </a:defRPr>
      </a:lvl1pPr>
      <a:lvl2pPr marL="365760" indent="-18288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2"/>
          </a:solidFill>
          <a:latin typeface="+mn-lt"/>
          <a:ea typeface="+mn-ea"/>
          <a:cs typeface="+mn-cs"/>
        </a:defRPr>
      </a:lvl2pPr>
      <a:lvl3pPr marL="548640" indent="-18288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2"/>
          </a:solidFill>
          <a:latin typeface="+mn-lt"/>
          <a:ea typeface="+mn-ea"/>
          <a:cs typeface="+mn-cs"/>
        </a:defRPr>
      </a:lvl3pPr>
      <a:lvl4pPr marL="73152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4pPr>
      <a:lvl5pPr marL="91440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168" userDrawn="1">
          <p15:clr>
            <a:srgbClr val="F26B43"/>
          </p15:clr>
        </p15:guide>
        <p15:guide id="6" orient="horz" pos="4008" userDrawn="1">
          <p15:clr>
            <a:srgbClr val="F26B43"/>
          </p15:clr>
        </p15:guide>
        <p15:guide id="7" orient="horz" pos="3792" userDrawn="1">
          <p15:clr>
            <a:srgbClr val="F26B43"/>
          </p15:clr>
        </p15:guide>
        <p15:guide id="8" orient="horz" pos="735" userDrawn="1">
          <p15:clr>
            <a:srgbClr val="F26B43"/>
          </p15:clr>
        </p15:guide>
        <p15:guide id="9" pos="3720" userDrawn="1">
          <p15:clr>
            <a:srgbClr val="F26B43"/>
          </p15:clr>
        </p15:guide>
        <p15:guide id="10" orient="horz" pos="1008" userDrawn="1">
          <p15:clr>
            <a:srgbClr val="F26B43"/>
          </p15:clr>
        </p15:guide>
        <p15:guide id="11" pos="3960" userDrawn="1">
          <p15:clr>
            <a:srgbClr val="F26B43"/>
          </p15:clr>
        </p15:guide>
        <p15:guide id="12" orient="horz" pos="7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3.xm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3CDC267D-361B-46C4-8BF9-72BF23702D9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29310" y="0"/>
            <a:ext cx="10277657" cy="6858000"/>
          </a:xfrm>
        </p:spPr>
      </p:pic>
      <p:sp>
        <p:nvSpPr>
          <p:cNvPr id="6" name="Text Placeholder 5">
            <a:extLst>
              <a:ext uri="{FF2B5EF4-FFF2-40B4-BE49-F238E27FC236}">
                <a16:creationId xmlns:a16="http://schemas.microsoft.com/office/drawing/2014/main" xmlns="" id="{0B0EF8DB-7A8C-4863-98A2-4885A1345DD4}"/>
              </a:ext>
            </a:extLst>
          </p:cNvPr>
          <p:cNvSpPr>
            <a:spLocks noGrp="1"/>
          </p:cNvSpPr>
          <p:nvPr>
            <p:ph type="body" sz="quarter" idx="11"/>
          </p:nvPr>
        </p:nvSpPr>
        <p:spPr/>
        <p:txBody>
          <a:bodyPr/>
          <a:lstStyle/>
          <a:p>
            <a:r>
              <a:rPr lang="en-US" dirty="0" smtClean="0"/>
              <a:t>March 21, 2019</a:t>
            </a:r>
            <a:endParaRPr lang="en-US" dirty="0"/>
          </a:p>
        </p:txBody>
      </p:sp>
      <p:sp>
        <p:nvSpPr>
          <p:cNvPr id="2" name="Title 1">
            <a:extLst>
              <a:ext uri="{FF2B5EF4-FFF2-40B4-BE49-F238E27FC236}">
                <a16:creationId xmlns:a16="http://schemas.microsoft.com/office/drawing/2014/main" xmlns="" id="{86849E07-1106-45FD-90BA-672FFC4FF3A4}"/>
              </a:ext>
            </a:extLst>
          </p:cNvPr>
          <p:cNvSpPr>
            <a:spLocks noGrp="1"/>
          </p:cNvSpPr>
          <p:nvPr>
            <p:ph type="title"/>
          </p:nvPr>
        </p:nvSpPr>
        <p:spPr/>
        <p:txBody>
          <a:bodyPr/>
          <a:lstStyle/>
          <a:p>
            <a:pPr algn="ctr"/>
            <a:r>
              <a:rPr lang="en-CA" sz="3200" dirty="0" smtClean="0">
                <a:solidFill>
                  <a:schemeClr val="accent1"/>
                </a:solidFill>
                <a:ea typeface="+mj-lt"/>
                <a:cs typeface="+mj-lt"/>
              </a:rPr>
              <a:t>YOUNG AFRICA WORKS </a:t>
            </a:r>
            <a:r>
              <a:rPr lang="en-CA" sz="3200" dirty="0" smtClean="0">
                <a:solidFill>
                  <a:srgbClr val="000000"/>
                </a:solidFill>
                <a:ea typeface="+mj-lt"/>
                <a:cs typeface="+mj-lt"/>
              </a:rPr>
              <a:t/>
            </a:r>
            <a:br>
              <a:rPr lang="en-CA" sz="3200" dirty="0" smtClean="0">
                <a:solidFill>
                  <a:srgbClr val="000000"/>
                </a:solidFill>
                <a:ea typeface="+mj-lt"/>
                <a:cs typeface="+mj-lt"/>
              </a:rPr>
            </a:br>
            <a:r>
              <a:rPr lang="en-CA" sz="2400" dirty="0" smtClean="0">
                <a:solidFill>
                  <a:srgbClr val="000000"/>
                </a:solidFill>
                <a:ea typeface="+mj-lt"/>
                <a:cs typeface="+mj-lt"/>
              </a:rPr>
              <a:t>Creating </a:t>
            </a:r>
            <a:r>
              <a:rPr lang="en-CA" sz="2400" dirty="0">
                <a:solidFill>
                  <a:srgbClr val="000000"/>
                </a:solidFill>
                <a:ea typeface="+mj-lt"/>
                <a:cs typeface="+mj-lt"/>
              </a:rPr>
              <a:t>Opportunities for All to Learn and Prosper</a:t>
            </a:r>
            <a:endParaRPr lang="en-US" sz="2400" dirty="0">
              <a:solidFill>
                <a:srgbClr val="000000"/>
              </a:solidFill>
              <a:ea typeface="+mj-lt"/>
              <a:cs typeface="+mj-lt"/>
            </a:endParaRPr>
          </a:p>
        </p:txBody>
      </p:sp>
      <p:sp>
        <p:nvSpPr>
          <p:cNvPr id="3" name="Text Placeholder 2">
            <a:extLst>
              <a:ext uri="{FF2B5EF4-FFF2-40B4-BE49-F238E27FC236}">
                <a16:creationId xmlns:a16="http://schemas.microsoft.com/office/drawing/2014/main" xmlns="" id="{3BC2F71A-85C8-40B6-9F23-9757DA3ECE16}"/>
              </a:ext>
            </a:extLst>
          </p:cNvPr>
          <p:cNvSpPr>
            <a:spLocks noGrp="1"/>
          </p:cNvSpPr>
          <p:nvPr>
            <p:ph type="body" sz="quarter" idx="10"/>
          </p:nvPr>
        </p:nvSpPr>
        <p:spPr/>
        <p:txBody>
          <a:bodyPr/>
          <a:lstStyle/>
          <a:p>
            <a:pPr algn="ctr"/>
            <a:r>
              <a:rPr lang="en-US" dirty="0" err="1">
                <a:solidFill>
                  <a:schemeClr val="tx1"/>
                </a:solidFill>
              </a:rPr>
              <a:t>Mastercard</a:t>
            </a:r>
            <a:r>
              <a:rPr lang="en-US" dirty="0">
                <a:solidFill>
                  <a:schemeClr val="tx1"/>
                </a:solidFill>
              </a:rPr>
              <a:t> Foundation</a:t>
            </a:r>
          </a:p>
        </p:txBody>
      </p:sp>
    </p:spTree>
    <p:extLst>
      <p:ext uri="{BB962C8B-B14F-4D97-AF65-F5344CB8AC3E}">
        <p14:creationId xmlns:p14="http://schemas.microsoft.com/office/powerpoint/2010/main" val="338708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50DA1-E447-464F-AB09-03B9B726329D}"/>
              </a:ext>
            </a:extLst>
          </p:cNvPr>
          <p:cNvSpPr>
            <a:spLocks noGrp="1"/>
          </p:cNvSpPr>
          <p:nvPr>
            <p:ph type="title"/>
          </p:nvPr>
        </p:nvSpPr>
        <p:spPr/>
        <p:txBody>
          <a:bodyPr/>
          <a:lstStyle/>
          <a:p>
            <a:r>
              <a:rPr lang="en-CA"/>
              <a:t>The Time is Right</a:t>
            </a:r>
          </a:p>
        </p:txBody>
      </p:sp>
      <p:sp>
        <p:nvSpPr>
          <p:cNvPr id="3" name="Text Placeholder 2">
            <a:extLst>
              <a:ext uri="{FF2B5EF4-FFF2-40B4-BE49-F238E27FC236}">
                <a16:creationId xmlns:a16="http://schemas.microsoft.com/office/drawing/2014/main" xmlns="" id="{542D9D3B-4C13-4782-B505-AE6D63144940}"/>
              </a:ext>
            </a:extLst>
          </p:cNvPr>
          <p:cNvSpPr>
            <a:spLocks noGrp="1"/>
          </p:cNvSpPr>
          <p:nvPr>
            <p:ph type="body" sz="quarter" idx="10"/>
          </p:nvPr>
        </p:nvSpPr>
        <p:spPr/>
        <p:txBody>
          <a:bodyPr/>
          <a:lstStyle/>
          <a:p>
            <a:pPr lvl="1"/>
            <a:r>
              <a:rPr lang="en-CA" sz="1600"/>
              <a:t>Demographic shift presents an opportunity for economic transformation.</a:t>
            </a:r>
          </a:p>
          <a:p>
            <a:pPr lvl="1"/>
            <a:r>
              <a:rPr lang="en-CA" sz="1600"/>
              <a:t>Historic African Continental Free Trade Area Agreement signing on the 21</a:t>
            </a:r>
            <a:r>
              <a:rPr lang="en-CA" sz="1600" baseline="30000"/>
              <a:t>st</a:t>
            </a:r>
            <a:r>
              <a:rPr lang="en-CA" sz="1600"/>
              <a:t> of March 2018 will create new opportunities for economic growth in Africa.</a:t>
            </a:r>
          </a:p>
          <a:p>
            <a:pPr lvl="1"/>
            <a:r>
              <a:rPr lang="en-CA" sz="1600"/>
              <a:t>Africa has the highest rate of digital penetration and adoption. </a:t>
            </a:r>
          </a:p>
          <a:p>
            <a:pPr lvl="1"/>
            <a:r>
              <a:rPr lang="en-CA" sz="1600"/>
              <a:t>Young people are driving a growing entrepreneurial culture powered by technology.</a:t>
            </a:r>
          </a:p>
          <a:p>
            <a:pPr marL="182880" lvl="1" indent="0">
              <a:buNone/>
            </a:pPr>
            <a:r>
              <a:rPr lang="en-CA" sz="800"/>
              <a:t/>
            </a:r>
            <a:br>
              <a:rPr lang="en-CA" sz="800"/>
            </a:br>
            <a:endParaRPr lang="en-CA" sz="800"/>
          </a:p>
          <a:p>
            <a:pPr marL="182880" lvl="1" indent="0">
              <a:buNone/>
            </a:pPr>
            <a:r>
              <a:rPr lang="en-CA" sz="2000">
                <a:solidFill>
                  <a:schemeClr val="accent1"/>
                </a:solidFill>
              </a:rPr>
              <a:t>The Foundation believes it is uniquely positioned to serve the continent through its partnerships with governments, educational institutions and the private sector, and because of its core values of collaboration, humility, and respect.</a:t>
            </a:r>
          </a:p>
          <a:p>
            <a:endParaRPr lang="en-CA"/>
          </a:p>
        </p:txBody>
      </p:sp>
      <p:pic>
        <p:nvPicPr>
          <p:cNvPr id="6" name="Picture Placeholder 5">
            <a:extLst>
              <a:ext uri="{FF2B5EF4-FFF2-40B4-BE49-F238E27FC236}">
                <a16:creationId xmlns:a16="http://schemas.microsoft.com/office/drawing/2014/main" xmlns="" id="{8052BEDD-88B1-4C5E-B141-29CE0E3CC68A}"/>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5332" r="17354" b="6424"/>
          <a:stretch/>
        </p:blipFill>
        <p:spPr>
          <a:xfrm>
            <a:off x="6286500" y="1600200"/>
            <a:ext cx="5524500" cy="4456567"/>
          </a:xfrm>
        </p:spPr>
      </p:pic>
    </p:spTree>
    <p:extLst>
      <p:ext uri="{BB962C8B-B14F-4D97-AF65-F5344CB8AC3E}">
        <p14:creationId xmlns:p14="http://schemas.microsoft.com/office/powerpoint/2010/main" val="262181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8632BE6-ACB3-4A34-9106-39D394A5A287}"/>
              </a:ext>
            </a:extLst>
          </p:cNvPr>
          <p:cNvSpPr>
            <a:spLocks noGrp="1"/>
          </p:cNvSpPr>
          <p:nvPr>
            <p:ph type="title"/>
          </p:nvPr>
        </p:nvSpPr>
        <p:spPr>
          <a:xfrm>
            <a:off x="334108" y="3429000"/>
            <a:ext cx="5524500" cy="2754086"/>
          </a:xfrm>
        </p:spPr>
        <p:txBody>
          <a:bodyPr/>
          <a:lstStyle/>
          <a:p>
            <a:r>
              <a:rPr lang="en-CA"/>
              <a:t>Young Africa Works</a:t>
            </a:r>
          </a:p>
        </p:txBody>
      </p:sp>
      <p:pic>
        <p:nvPicPr>
          <p:cNvPr id="5" name="Picture 4">
            <a:extLst>
              <a:ext uri="{FF2B5EF4-FFF2-40B4-BE49-F238E27FC236}">
                <a16:creationId xmlns:a16="http://schemas.microsoft.com/office/drawing/2014/main" xmlns="" id="{193803F1-5B84-4BE5-A123-603807CB9C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31" y="515797"/>
            <a:ext cx="3864065" cy="2578385"/>
          </a:xfrm>
          <a:prstGeom prst="rect">
            <a:avLst/>
          </a:prstGeom>
        </p:spPr>
      </p:pic>
      <p:pic>
        <p:nvPicPr>
          <p:cNvPr id="7" name="Picture 6">
            <a:extLst>
              <a:ext uri="{FF2B5EF4-FFF2-40B4-BE49-F238E27FC236}">
                <a16:creationId xmlns:a16="http://schemas.microsoft.com/office/drawing/2014/main" xmlns="" id="{B0B0D58B-8188-4068-88C0-263AA56A0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332" y="515797"/>
            <a:ext cx="3869336" cy="2578385"/>
          </a:xfrm>
          <a:prstGeom prst="rect">
            <a:avLst/>
          </a:prstGeom>
        </p:spPr>
      </p:pic>
      <p:pic>
        <p:nvPicPr>
          <p:cNvPr id="9" name="Picture 8">
            <a:extLst>
              <a:ext uri="{FF2B5EF4-FFF2-40B4-BE49-F238E27FC236}">
                <a16:creationId xmlns:a16="http://schemas.microsoft.com/office/drawing/2014/main" xmlns="" id="{47BD5419-7617-4137-99E6-D0F0390F3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892" y="3608777"/>
            <a:ext cx="4196725" cy="2800360"/>
          </a:xfrm>
          <a:prstGeom prst="rect">
            <a:avLst/>
          </a:prstGeom>
        </p:spPr>
      </p:pic>
      <p:pic>
        <p:nvPicPr>
          <p:cNvPr id="13" name="Picture 12">
            <a:extLst>
              <a:ext uri="{FF2B5EF4-FFF2-40B4-BE49-F238E27FC236}">
                <a16:creationId xmlns:a16="http://schemas.microsoft.com/office/drawing/2014/main" xmlns="" id="{2258BD43-E09E-46E6-BDA8-C433D0FEA3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604" y="515797"/>
            <a:ext cx="3835965" cy="2559635"/>
          </a:xfrm>
          <a:prstGeom prst="rect">
            <a:avLst/>
          </a:prstGeom>
        </p:spPr>
      </p:pic>
      <p:pic>
        <p:nvPicPr>
          <p:cNvPr id="15" name="Picture 14">
            <a:extLst>
              <a:ext uri="{FF2B5EF4-FFF2-40B4-BE49-F238E27FC236}">
                <a16:creationId xmlns:a16="http://schemas.microsoft.com/office/drawing/2014/main" xmlns="" id="{27D808A2-D696-436E-91F2-82E206417F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1844" y="3608777"/>
            <a:ext cx="4196725" cy="2792730"/>
          </a:xfrm>
          <a:prstGeom prst="rect">
            <a:avLst/>
          </a:prstGeom>
        </p:spPr>
      </p:pic>
    </p:spTree>
    <p:extLst>
      <p:ext uri="{BB962C8B-B14F-4D97-AF65-F5344CB8AC3E}">
        <p14:creationId xmlns:p14="http://schemas.microsoft.com/office/powerpoint/2010/main" val="389561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19A07-F3B1-452B-BCAE-E983813195DC}"/>
              </a:ext>
            </a:extLst>
          </p:cNvPr>
          <p:cNvSpPr>
            <a:spLocks noGrp="1"/>
          </p:cNvSpPr>
          <p:nvPr>
            <p:ph type="title"/>
          </p:nvPr>
        </p:nvSpPr>
        <p:spPr/>
        <p:txBody>
          <a:bodyPr/>
          <a:lstStyle/>
          <a:p>
            <a:r>
              <a:rPr lang="en-CA" i="1"/>
              <a:t>Young Africa Works</a:t>
            </a:r>
          </a:p>
        </p:txBody>
      </p:sp>
      <p:sp>
        <p:nvSpPr>
          <p:cNvPr id="3" name="Text Placeholder 2">
            <a:extLst>
              <a:ext uri="{FF2B5EF4-FFF2-40B4-BE49-F238E27FC236}">
                <a16:creationId xmlns:a16="http://schemas.microsoft.com/office/drawing/2014/main" xmlns="" id="{2D49E9E0-7822-48D6-966F-42BF2A71B355}"/>
              </a:ext>
            </a:extLst>
          </p:cNvPr>
          <p:cNvSpPr>
            <a:spLocks noGrp="1"/>
          </p:cNvSpPr>
          <p:nvPr>
            <p:ph type="body" sz="quarter" idx="10"/>
          </p:nvPr>
        </p:nvSpPr>
        <p:spPr/>
        <p:txBody>
          <a:bodyPr/>
          <a:lstStyle/>
          <a:p>
            <a:r>
              <a:rPr lang="en-US"/>
              <a:t>Our goal is to enable 30 million young people in Africa, particularly young women, to secure dignified and fulfilling work by 2030.</a:t>
            </a:r>
            <a:endParaRPr lang="en-CA"/>
          </a:p>
        </p:txBody>
      </p:sp>
      <p:sp>
        <p:nvSpPr>
          <p:cNvPr id="4" name="Text Placeholder 3">
            <a:extLst>
              <a:ext uri="{FF2B5EF4-FFF2-40B4-BE49-F238E27FC236}">
                <a16:creationId xmlns:a16="http://schemas.microsoft.com/office/drawing/2014/main" xmlns="" id="{36DAA476-CA1A-49A1-94BB-76564945F172}"/>
              </a:ext>
            </a:extLst>
          </p:cNvPr>
          <p:cNvSpPr>
            <a:spLocks noGrp="1"/>
          </p:cNvSpPr>
          <p:nvPr>
            <p:ph type="body" sz="quarter" idx="11"/>
          </p:nvPr>
        </p:nvSpPr>
        <p:spPr>
          <a:xfrm>
            <a:off x="6286502" y="1600199"/>
            <a:ext cx="5524500" cy="4905375"/>
          </a:xfrm>
        </p:spPr>
        <p:txBody>
          <a:bodyPr/>
          <a:lstStyle/>
          <a:p>
            <a:pPr marL="0" indent="0">
              <a:buNone/>
            </a:pPr>
            <a:r>
              <a:rPr lang="en-CA" sz="1800">
                <a:solidFill>
                  <a:schemeClr val="accent1"/>
                </a:solidFill>
              </a:rPr>
              <a:t>How will we achieve this? </a:t>
            </a:r>
          </a:p>
          <a:p>
            <a:r>
              <a:rPr lang="en-CA">
                <a:solidFill>
                  <a:schemeClr val="tx1"/>
                </a:solidFill>
              </a:rPr>
              <a:t>Implement 10 country-specific programs that</a:t>
            </a:r>
            <a:r>
              <a:rPr lang="en-CA" sz="1800">
                <a:solidFill>
                  <a:schemeClr val="tx1"/>
                </a:solidFill>
              </a:rPr>
              <a:t>: </a:t>
            </a:r>
          </a:p>
          <a:p>
            <a:pPr lvl="1"/>
            <a:r>
              <a:rPr lang="en-CA">
                <a:solidFill>
                  <a:schemeClr val="tx1"/>
                </a:solidFill>
              </a:rPr>
              <a:t>Strengthen education and vocational training systems so young people can acquire the skills the market needs.</a:t>
            </a:r>
          </a:p>
          <a:p>
            <a:pPr lvl="1"/>
            <a:r>
              <a:rPr lang="en-CA">
                <a:solidFill>
                  <a:schemeClr val="tx1"/>
                </a:solidFill>
              </a:rPr>
              <a:t>Grow small businesses and entrepreneurship through access to financial services.</a:t>
            </a:r>
          </a:p>
          <a:p>
            <a:pPr lvl="1"/>
            <a:r>
              <a:rPr lang="en-CA">
                <a:solidFill>
                  <a:schemeClr val="tx1"/>
                </a:solidFill>
              </a:rPr>
              <a:t>Connect job seekers to employers.</a:t>
            </a:r>
            <a:endParaRPr lang="en-CA">
              <a:solidFill>
                <a:schemeClr val="tx1"/>
              </a:solidFill>
              <a:highlight>
                <a:srgbClr val="FFFF00"/>
              </a:highlight>
            </a:endParaRPr>
          </a:p>
          <a:p>
            <a:r>
              <a:rPr lang="en-CA">
                <a:solidFill>
                  <a:schemeClr val="tx1"/>
                </a:solidFill>
              </a:rPr>
              <a:t>Implement regional programs to drive education, entrepreneurship, and digital innovation to improve financial inclusion.</a:t>
            </a:r>
          </a:p>
          <a:p>
            <a:r>
              <a:rPr lang="en-CA">
                <a:solidFill>
                  <a:schemeClr val="tx1"/>
                </a:solidFill>
              </a:rPr>
              <a:t>Work with African organizations, including government, the private sector, and other funders.</a:t>
            </a:r>
          </a:p>
          <a:p>
            <a:r>
              <a:rPr lang="en-CA">
                <a:solidFill>
                  <a:schemeClr val="tx1"/>
                </a:solidFill>
              </a:rPr>
              <a:t>Empower young women.</a:t>
            </a:r>
          </a:p>
          <a:p>
            <a:r>
              <a:rPr lang="en-CA">
                <a:solidFill>
                  <a:schemeClr val="tx1"/>
                </a:solidFill>
              </a:rPr>
              <a:t>Use technology to drive impact and scale.</a:t>
            </a:r>
          </a:p>
          <a:p>
            <a:r>
              <a:rPr lang="en-CA">
                <a:solidFill>
                  <a:schemeClr val="tx1"/>
                </a:solidFill>
              </a:rPr>
              <a:t>Build and share evidence of what works.</a:t>
            </a:r>
          </a:p>
          <a:p>
            <a:pPr marL="182880" lvl="1" indent="0">
              <a:buNone/>
            </a:pPr>
            <a:endParaRPr lang="en-CA"/>
          </a:p>
        </p:txBody>
      </p:sp>
      <p:pic>
        <p:nvPicPr>
          <p:cNvPr id="7" name="Picture Placeholder 6">
            <a:extLst>
              <a:ext uri="{FF2B5EF4-FFF2-40B4-BE49-F238E27FC236}">
                <a16:creationId xmlns:a16="http://schemas.microsoft.com/office/drawing/2014/main" xmlns="" id="{7E44B85D-0E38-48C4-AC30-F8C9942FC05F}"/>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tretch>
            <a:fillRect/>
          </a:stretch>
        </p:blipFill>
        <p:spPr>
          <a:xfrm>
            <a:off x="522825" y="2977382"/>
            <a:ext cx="5220750" cy="3482562"/>
          </a:xfrm>
        </p:spPr>
      </p:pic>
    </p:spTree>
    <p:extLst>
      <p:ext uri="{BB962C8B-B14F-4D97-AF65-F5344CB8AC3E}">
        <p14:creationId xmlns:p14="http://schemas.microsoft.com/office/powerpoint/2010/main" val="71472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ED031-9F8E-4F3C-A519-B26A0DC6CD74}"/>
              </a:ext>
            </a:extLst>
          </p:cNvPr>
          <p:cNvSpPr>
            <a:spLocks noGrp="1"/>
          </p:cNvSpPr>
          <p:nvPr>
            <p:ph type="title"/>
          </p:nvPr>
        </p:nvSpPr>
        <p:spPr/>
        <p:txBody>
          <a:bodyPr/>
          <a:lstStyle/>
          <a:p>
            <a:r>
              <a:rPr lang="en-CA"/>
              <a:t>Co-Creating Country Strategies</a:t>
            </a:r>
          </a:p>
        </p:txBody>
      </p:sp>
      <p:sp>
        <p:nvSpPr>
          <p:cNvPr id="3" name="Text Placeholder 2">
            <a:extLst>
              <a:ext uri="{FF2B5EF4-FFF2-40B4-BE49-F238E27FC236}">
                <a16:creationId xmlns:a16="http://schemas.microsoft.com/office/drawing/2014/main" xmlns="" id="{D9241CB7-E51D-493C-908A-EB6EF08F0906}"/>
              </a:ext>
            </a:extLst>
          </p:cNvPr>
          <p:cNvSpPr>
            <a:spLocks noGrp="1"/>
          </p:cNvSpPr>
          <p:nvPr>
            <p:ph type="body" sz="quarter" idx="10"/>
          </p:nvPr>
        </p:nvSpPr>
        <p:spPr/>
        <p:txBody>
          <a:bodyPr/>
          <a:lstStyle/>
          <a:p>
            <a:pPr marL="0" indent="0">
              <a:buNone/>
            </a:pPr>
            <a:r>
              <a:rPr lang="en-CA">
                <a:solidFill>
                  <a:schemeClr val="accent1"/>
                </a:solidFill>
              </a:rPr>
              <a:t>Over the past year, the Foundation has been actively engaging with government, the private sector, donors, and young people in the target countries to solicit their ideas and align strategies. </a:t>
            </a:r>
          </a:p>
          <a:p>
            <a:r>
              <a:rPr lang="en-CA"/>
              <a:t>Meeting with Heads of State and government ministers. </a:t>
            </a:r>
          </a:p>
          <a:p>
            <a:r>
              <a:rPr lang="en-CA"/>
              <a:t>Conducting in-country research and analysis.</a:t>
            </a:r>
          </a:p>
          <a:p>
            <a:r>
              <a:rPr lang="en-CA"/>
              <a:t>Determining where we have a comparative advantage to:</a:t>
            </a:r>
          </a:p>
          <a:p>
            <a:pPr lvl="1"/>
            <a:r>
              <a:rPr lang="en-CA" sz="1600"/>
              <a:t>Enhance the growth of key industries.</a:t>
            </a:r>
          </a:p>
          <a:p>
            <a:pPr lvl="1"/>
            <a:r>
              <a:rPr lang="en-CA" sz="1600"/>
              <a:t>Strengthen education and vocational training systems.</a:t>
            </a:r>
          </a:p>
          <a:p>
            <a:pPr lvl="1"/>
            <a:r>
              <a:rPr lang="en-CA" sz="1600"/>
              <a:t>Support job-generative entrepreneurs.</a:t>
            </a:r>
            <a:endParaRPr lang="en-CA" sz="1600" b="1"/>
          </a:p>
          <a:p>
            <a:pPr lvl="1"/>
            <a:r>
              <a:rPr lang="en-CA" sz="1600"/>
              <a:t>Connect young people to employment opportunities.</a:t>
            </a:r>
          </a:p>
          <a:p>
            <a:endParaRPr lang="en-CA"/>
          </a:p>
        </p:txBody>
      </p:sp>
      <p:sp>
        <p:nvSpPr>
          <p:cNvPr id="5" name="Text Placeholder 2">
            <a:extLst>
              <a:ext uri="{FF2B5EF4-FFF2-40B4-BE49-F238E27FC236}">
                <a16:creationId xmlns:a16="http://schemas.microsoft.com/office/drawing/2014/main" xmlns="" id="{FCC1F0FD-D83E-46EF-92A9-E03CA13AEDCE}"/>
              </a:ext>
            </a:extLst>
          </p:cNvPr>
          <p:cNvSpPr txBox="1">
            <a:spLocks/>
          </p:cNvSpPr>
          <p:nvPr/>
        </p:nvSpPr>
        <p:spPr>
          <a:xfrm>
            <a:off x="6312925" y="1972027"/>
            <a:ext cx="3023726" cy="2731066"/>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2"/>
                </a:solidFill>
                <a:latin typeface="+mn-lt"/>
                <a:ea typeface="+mn-ea"/>
                <a:cs typeface="+mn-cs"/>
              </a:defRPr>
            </a:lvl1pPr>
            <a:lvl2pPr marL="365760" indent="-18288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2"/>
                </a:solidFill>
                <a:latin typeface="+mn-lt"/>
                <a:ea typeface="+mn-ea"/>
                <a:cs typeface="+mn-cs"/>
              </a:defRPr>
            </a:lvl2pPr>
            <a:lvl3pPr marL="548640" indent="-18288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2"/>
                </a:solidFill>
                <a:latin typeface="+mn-lt"/>
                <a:ea typeface="+mn-ea"/>
                <a:cs typeface="+mn-cs"/>
              </a:defRPr>
            </a:lvl3pPr>
            <a:lvl4pPr marL="73152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4pPr>
            <a:lvl5pPr marL="91440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CA">
                <a:solidFill>
                  <a:schemeClr val="accent1"/>
                </a:solidFill>
              </a:rPr>
              <a:t>Enablers:</a:t>
            </a:r>
          </a:p>
          <a:p>
            <a:pPr>
              <a:spcBef>
                <a:spcPts val="600"/>
              </a:spcBef>
            </a:pPr>
            <a:r>
              <a:rPr lang="en-CA"/>
              <a:t>Affordable finance for entrepreneurs.</a:t>
            </a:r>
          </a:p>
          <a:p>
            <a:pPr>
              <a:spcBef>
                <a:spcPts val="600"/>
              </a:spcBef>
            </a:pPr>
            <a:r>
              <a:rPr lang="en-CA"/>
              <a:t>Relevant and quality education.</a:t>
            </a:r>
          </a:p>
          <a:p>
            <a:pPr>
              <a:spcBef>
                <a:spcPts val="600"/>
              </a:spcBef>
            </a:pPr>
            <a:r>
              <a:rPr lang="en-CA"/>
              <a:t>Effective transitions and linkages.</a:t>
            </a:r>
          </a:p>
          <a:p>
            <a:pPr>
              <a:spcBef>
                <a:spcPts val="600"/>
              </a:spcBef>
            </a:pPr>
            <a:r>
              <a:rPr lang="en-CA"/>
              <a:t>Evidence to support policy.</a:t>
            </a:r>
          </a:p>
          <a:p>
            <a:pPr>
              <a:spcBef>
                <a:spcPts val="600"/>
              </a:spcBef>
            </a:pPr>
            <a:r>
              <a:rPr lang="en-CA"/>
              <a:t>Strong digital economy.</a:t>
            </a:r>
          </a:p>
        </p:txBody>
      </p:sp>
      <p:sp>
        <p:nvSpPr>
          <p:cNvPr id="6" name="Text Placeholder 2">
            <a:extLst>
              <a:ext uri="{FF2B5EF4-FFF2-40B4-BE49-F238E27FC236}">
                <a16:creationId xmlns:a16="http://schemas.microsoft.com/office/drawing/2014/main" xmlns="" id="{CC2B8C28-D75A-4B77-84C3-605F82332480}"/>
              </a:ext>
            </a:extLst>
          </p:cNvPr>
          <p:cNvSpPr txBox="1">
            <a:spLocks/>
          </p:cNvSpPr>
          <p:nvPr/>
        </p:nvSpPr>
        <p:spPr>
          <a:xfrm>
            <a:off x="9470091" y="1972027"/>
            <a:ext cx="2340909" cy="2731066"/>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2"/>
                </a:solidFill>
                <a:latin typeface="+mn-lt"/>
                <a:ea typeface="+mn-ea"/>
                <a:cs typeface="+mn-cs"/>
              </a:defRPr>
            </a:lvl1pPr>
            <a:lvl2pPr marL="365760" indent="-18288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2"/>
                </a:solidFill>
                <a:latin typeface="+mn-lt"/>
                <a:ea typeface="+mn-ea"/>
                <a:cs typeface="+mn-cs"/>
              </a:defRPr>
            </a:lvl2pPr>
            <a:lvl3pPr marL="548640" indent="-18288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2"/>
                </a:solidFill>
                <a:latin typeface="+mn-lt"/>
                <a:ea typeface="+mn-ea"/>
                <a:cs typeface="+mn-cs"/>
              </a:defRPr>
            </a:lvl3pPr>
            <a:lvl4pPr marL="73152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4pPr>
            <a:lvl5pPr marL="91440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CA">
                <a:solidFill>
                  <a:schemeClr val="accent1"/>
                </a:solidFill>
              </a:rPr>
              <a:t>Sectors:</a:t>
            </a:r>
          </a:p>
          <a:p>
            <a:pPr>
              <a:spcBef>
                <a:spcPts val="600"/>
              </a:spcBef>
            </a:pPr>
            <a:r>
              <a:rPr lang="en-CA"/>
              <a:t>Agriculture, agro-processing, and agribusiness. </a:t>
            </a:r>
          </a:p>
          <a:p>
            <a:pPr>
              <a:spcBef>
                <a:spcPts val="600"/>
              </a:spcBef>
            </a:pPr>
            <a:r>
              <a:rPr lang="en-CA"/>
              <a:t>Services.</a:t>
            </a:r>
          </a:p>
          <a:p>
            <a:pPr>
              <a:spcBef>
                <a:spcPts val="600"/>
              </a:spcBef>
            </a:pPr>
            <a:r>
              <a:rPr lang="en-CA"/>
              <a:t>Creative industries.</a:t>
            </a:r>
          </a:p>
          <a:p>
            <a:endParaRPr lang="en-CA"/>
          </a:p>
        </p:txBody>
      </p:sp>
      <p:sp>
        <p:nvSpPr>
          <p:cNvPr id="7" name="TextBox 6">
            <a:extLst>
              <a:ext uri="{FF2B5EF4-FFF2-40B4-BE49-F238E27FC236}">
                <a16:creationId xmlns:a16="http://schemas.microsoft.com/office/drawing/2014/main" xmlns="" id="{62F1DCF7-4885-443D-AFDB-F31186C81384}"/>
              </a:ext>
            </a:extLst>
          </p:cNvPr>
          <p:cNvSpPr txBox="1"/>
          <p:nvPr/>
        </p:nvSpPr>
        <p:spPr>
          <a:xfrm>
            <a:off x="6312925" y="1618023"/>
            <a:ext cx="5176990" cy="316117"/>
          </a:xfrm>
          <a:prstGeom prst="rect">
            <a:avLst/>
          </a:prstGeom>
          <a:noFill/>
        </p:spPr>
        <p:txBody>
          <a:bodyPr wrap="square" lIns="0" tIns="0" rIns="0" bIns="0" rtlCol="0">
            <a:noAutofit/>
          </a:bodyPr>
          <a:lstStyle/>
          <a:p>
            <a:r>
              <a:rPr lang="en-CA" sz="1600" b="1"/>
              <a:t>Common elements across the target countries: </a:t>
            </a:r>
          </a:p>
          <a:p>
            <a:pPr algn="l"/>
            <a:endParaRPr lang="en-CA" sz="1400"/>
          </a:p>
        </p:txBody>
      </p:sp>
    </p:spTree>
    <p:extLst>
      <p:ext uri="{BB962C8B-B14F-4D97-AF65-F5344CB8AC3E}">
        <p14:creationId xmlns:p14="http://schemas.microsoft.com/office/powerpoint/2010/main" val="193358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EB735-592B-4099-AA18-FAA0812BDC1A}"/>
              </a:ext>
            </a:extLst>
          </p:cNvPr>
          <p:cNvSpPr>
            <a:spLocks noGrp="1"/>
          </p:cNvSpPr>
          <p:nvPr>
            <p:ph type="title"/>
          </p:nvPr>
        </p:nvSpPr>
        <p:spPr/>
        <p:txBody>
          <a:bodyPr/>
          <a:lstStyle/>
          <a:p>
            <a:r>
              <a:rPr lang="en-CA"/>
              <a:t>Building Evidence for What Works</a:t>
            </a:r>
          </a:p>
        </p:txBody>
      </p:sp>
      <p:pic>
        <p:nvPicPr>
          <p:cNvPr id="11" name="Picture 10">
            <a:extLst>
              <a:ext uri="{FF2B5EF4-FFF2-40B4-BE49-F238E27FC236}">
                <a16:creationId xmlns:a16="http://schemas.microsoft.com/office/drawing/2014/main" xmlns="" id="{98E9EDDC-5BFB-4BD9-8868-5B76850CA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110" y="1353859"/>
            <a:ext cx="2713179" cy="3516609"/>
          </a:xfrm>
          <a:prstGeom prst="rect">
            <a:avLst/>
          </a:prstGeom>
          <a:ln>
            <a:solidFill>
              <a:schemeClr val="tx1"/>
            </a:solidFill>
          </a:ln>
          <a:effectLst/>
        </p:spPr>
      </p:pic>
      <p:pic>
        <p:nvPicPr>
          <p:cNvPr id="13" name="Picture 12">
            <a:extLst>
              <a:ext uri="{FF2B5EF4-FFF2-40B4-BE49-F238E27FC236}">
                <a16:creationId xmlns:a16="http://schemas.microsoft.com/office/drawing/2014/main" xmlns="" id="{F68EF3D9-CEAD-404C-85F3-3D266FE0BA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157" y="1471662"/>
            <a:ext cx="2963432" cy="4082056"/>
          </a:xfrm>
          <a:prstGeom prst="rect">
            <a:avLst/>
          </a:prstGeom>
          <a:ln>
            <a:solidFill>
              <a:schemeClr val="tx1"/>
            </a:solidFill>
          </a:ln>
          <a:effectLst/>
        </p:spPr>
      </p:pic>
      <p:pic>
        <p:nvPicPr>
          <p:cNvPr id="5" name="Picture 4">
            <a:extLst>
              <a:ext uri="{FF2B5EF4-FFF2-40B4-BE49-F238E27FC236}">
                <a16:creationId xmlns:a16="http://schemas.microsoft.com/office/drawing/2014/main" xmlns="" id="{9B206E8C-7FD3-482C-AFB0-8185DADA93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271" y="2946488"/>
            <a:ext cx="2974698" cy="3790155"/>
          </a:xfrm>
          <a:prstGeom prst="rect">
            <a:avLst/>
          </a:prstGeom>
          <a:ln>
            <a:solidFill>
              <a:schemeClr val="tx1"/>
            </a:solidFill>
          </a:ln>
          <a:effectLst/>
        </p:spPr>
      </p:pic>
      <p:sp>
        <p:nvSpPr>
          <p:cNvPr id="3" name="TextBox 2">
            <a:extLst>
              <a:ext uri="{FF2B5EF4-FFF2-40B4-BE49-F238E27FC236}">
                <a16:creationId xmlns:a16="http://schemas.microsoft.com/office/drawing/2014/main" xmlns="" id="{29AB9A17-158D-496C-9C7E-532CE0B66539}"/>
              </a:ext>
            </a:extLst>
          </p:cNvPr>
          <p:cNvSpPr txBox="1"/>
          <p:nvPr/>
        </p:nvSpPr>
        <p:spPr>
          <a:xfrm>
            <a:off x="527970" y="1970050"/>
            <a:ext cx="3406199" cy="4766594"/>
          </a:xfrm>
          <a:prstGeom prst="rect">
            <a:avLst/>
          </a:prstGeom>
          <a:noFill/>
        </p:spPr>
        <p:txBody>
          <a:bodyPr wrap="square" lIns="0" tIns="0" rIns="0" bIns="0" rtlCol="0">
            <a:noAutofit/>
          </a:bodyPr>
          <a:lstStyle/>
          <a:p>
            <a:pPr algn="l"/>
            <a:r>
              <a:rPr lang="en-CA" sz="2000">
                <a:solidFill>
                  <a:schemeClr val="accent1"/>
                </a:solidFill>
              </a:rPr>
              <a:t>Research, Evaluation, </a:t>
            </a:r>
            <a:br>
              <a:rPr lang="en-CA" sz="2000">
                <a:solidFill>
                  <a:schemeClr val="accent1"/>
                </a:solidFill>
              </a:rPr>
            </a:br>
            <a:r>
              <a:rPr lang="en-CA" sz="2000">
                <a:solidFill>
                  <a:schemeClr val="accent1"/>
                </a:solidFill>
              </a:rPr>
              <a:t>and Learning </a:t>
            </a:r>
          </a:p>
          <a:p>
            <a:pPr algn="l"/>
            <a:endParaRPr lang="en-CA" sz="1400"/>
          </a:p>
          <a:p>
            <a:pPr marL="285750" indent="-285750">
              <a:spcBef>
                <a:spcPts val="1000"/>
              </a:spcBef>
              <a:buClr>
                <a:schemeClr val="accent2"/>
              </a:buClr>
              <a:buFont typeface="Arial" panose="020B0604020202020204" pitchFamily="34" charset="0"/>
              <a:buChar char="•"/>
            </a:pPr>
            <a:r>
              <a:rPr lang="en-CA">
                <a:solidFill>
                  <a:schemeClr val="tx2"/>
                </a:solidFill>
              </a:rPr>
              <a:t>Generate new evidence that demonstrates how to address youth employment in Africa. </a:t>
            </a:r>
          </a:p>
          <a:p>
            <a:pPr marL="285750" indent="-285750">
              <a:spcBef>
                <a:spcPts val="1000"/>
              </a:spcBef>
              <a:buClr>
                <a:schemeClr val="accent2"/>
              </a:buClr>
              <a:buFont typeface="Arial" panose="020B0604020202020204" pitchFamily="34" charset="0"/>
              <a:buChar char="•"/>
            </a:pPr>
            <a:r>
              <a:rPr lang="en-CA">
                <a:solidFill>
                  <a:schemeClr val="tx2"/>
                </a:solidFill>
              </a:rPr>
              <a:t>Catalyze innovation, and influence and inspire others to act.</a:t>
            </a:r>
          </a:p>
        </p:txBody>
      </p:sp>
    </p:spTree>
    <p:extLst>
      <p:ext uri="{BB962C8B-B14F-4D97-AF65-F5344CB8AC3E}">
        <p14:creationId xmlns:p14="http://schemas.microsoft.com/office/powerpoint/2010/main" val="378459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1"/>
                </a:solidFill>
              </a:rPr>
              <a:t>What we are Learning – </a:t>
            </a:r>
            <a:r>
              <a:rPr lang="en-US" b="0" dirty="0" smtClean="0">
                <a:solidFill>
                  <a:schemeClr val="tx1"/>
                </a:solidFill>
              </a:rPr>
              <a:t>Agriculture</a:t>
            </a:r>
            <a:endParaRPr lang="en-US" b="0" dirty="0">
              <a:solidFill>
                <a:schemeClr val="tx1"/>
              </a:solidFill>
            </a:endParaRPr>
          </a:p>
        </p:txBody>
      </p:sp>
      <p:sp>
        <p:nvSpPr>
          <p:cNvPr id="3" name="Content Placeholder 2"/>
          <p:cNvSpPr>
            <a:spLocks noGrp="1"/>
          </p:cNvSpPr>
          <p:nvPr>
            <p:ph idx="1"/>
          </p:nvPr>
        </p:nvSpPr>
        <p:spPr>
          <a:xfrm>
            <a:off x="487680" y="1340258"/>
            <a:ext cx="9927308" cy="4897316"/>
          </a:xfrm>
        </p:spPr>
        <p:txBody>
          <a:bodyPr/>
          <a:lstStyle/>
          <a:p>
            <a:pPr marL="571500" indent="-342900"/>
            <a:r>
              <a:rPr lang="en-US" dirty="0"/>
              <a:t>Agriculture is </a:t>
            </a:r>
            <a:r>
              <a:rPr lang="en-US" dirty="0" smtClean="0"/>
              <a:t>a </a:t>
            </a:r>
            <a:r>
              <a:rPr lang="en-US" dirty="0"/>
              <a:t>preferred field of study for tertiary scholars. Of those studying agriculture, 43% are in agribusiness, 24% in environmental sciences, and 43% in general agriculture</a:t>
            </a:r>
            <a:r>
              <a:rPr lang="en-US" dirty="0" smtClean="0"/>
              <a:t>.</a:t>
            </a:r>
          </a:p>
          <a:p>
            <a:pPr marL="228600" indent="0">
              <a:buNone/>
            </a:pPr>
            <a:endParaRPr lang="en-CA" dirty="0"/>
          </a:p>
          <a:p>
            <a:pPr marL="571500" indent="-342900"/>
            <a:r>
              <a:rPr lang="en-US" dirty="0"/>
              <a:t>Scholars name agriculture as </a:t>
            </a:r>
            <a:r>
              <a:rPr lang="en-US" dirty="0" smtClean="0"/>
              <a:t>their </a:t>
            </a:r>
            <a:r>
              <a:rPr lang="en-US" dirty="0"/>
              <a:t>top social change and career aspiration. </a:t>
            </a:r>
            <a:endParaRPr lang="en-US" dirty="0" smtClean="0"/>
          </a:p>
          <a:p>
            <a:pPr marL="228600" indent="0">
              <a:buNone/>
            </a:pPr>
            <a:endParaRPr lang="en-CA" dirty="0"/>
          </a:p>
          <a:p>
            <a:pPr marL="571500" indent="-342900"/>
            <a:r>
              <a:rPr lang="en-US" dirty="0"/>
              <a:t>Within the Scholars network, the definition of Agriculture is trans-disciplinary and embraces many fields of sciences, partnerships with the private sector and with governments. </a:t>
            </a:r>
            <a:endParaRPr lang="en-US" dirty="0" smtClean="0"/>
          </a:p>
          <a:p>
            <a:pPr marL="228600" indent="0">
              <a:buNone/>
            </a:pPr>
            <a:endParaRPr lang="en-CA" dirty="0"/>
          </a:p>
          <a:p>
            <a:pPr marL="571500" indent="-342900"/>
            <a:r>
              <a:rPr lang="en-US" dirty="0"/>
              <a:t>Given the rural background of many Scholars and their dedication to sustainable and inclusive development, the entire Scholars network is a potential partner when exploring programming in </a:t>
            </a:r>
            <a:r>
              <a:rPr lang="en-US" dirty="0" smtClean="0"/>
              <a:t>agriculture.</a:t>
            </a:r>
          </a:p>
          <a:p>
            <a:pPr marL="228600" indent="0">
              <a:buNone/>
            </a:pPr>
            <a:endParaRPr lang="en-CA" dirty="0"/>
          </a:p>
          <a:p>
            <a:pPr marL="571500" indent="-342900"/>
            <a:r>
              <a:rPr lang="en-US" dirty="0"/>
              <a:t>The </a:t>
            </a:r>
            <a:r>
              <a:rPr lang="en-US" dirty="0" smtClean="0"/>
              <a:t>RUFORUM </a:t>
            </a:r>
            <a:r>
              <a:rPr lang="en-US" dirty="0"/>
              <a:t>program aims to improve the quality of agricultural education and scale learning to the larger RUFORUM network of </a:t>
            </a:r>
            <a:r>
              <a:rPr lang="en-US" dirty="0" smtClean="0"/>
              <a:t>105 </a:t>
            </a:r>
            <a:r>
              <a:rPr lang="en-US" dirty="0"/>
              <a:t>agricultural universities. It provides a strong entry point to a continent-wide network of leaders in agricultural education in Africa. </a:t>
            </a:r>
            <a:endParaRPr lang="en-CA" dirty="0"/>
          </a:p>
        </p:txBody>
      </p:sp>
    </p:spTree>
    <p:extLst>
      <p:ext uri="{BB962C8B-B14F-4D97-AF65-F5344CB8AC3E}">
        <p14:creationId xmlns:p14="http://schemas.microsoft.com/office/powerpoint/2010/main" val="35875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solidFill>
                  <a:schemeClr val="tx1"/>
                </a:solidFill>
              </a:rPr>
              <a:t>Constraints to Employment in Agriculture</a:t>
            </a:r>
          </a:p>
        </p:txBody>
      </p:sp>
      <p:sp>
        <p:nvSpPr>
          <p:cNvPr id="3" name="Content Placeholder 2"/>
          <p:cNvSpPr>
            <a:spLocks noGrp="1"/>
          </p:cNvSpPr>
          <p:nvPr>
            <p:ph idx="1"/>
          </p:nvPr>
        </p:nvSpPr>
        <p:spPr>
          <a:xfrm>
            <a:off x="497840" y="1320801"/>
            <a:ext cx="9331960" cy="4912576"/>
          </a:xfrm>
        </p:spPr>
        <p:txBody>
          <a:bodyPr/>
          <a:lstStyle/>
          <a:p>
            <a:pPr marL="571500" indent="-342900"/>
            <a:endParaRPr lang="en-US" b="0" dirty="0" smtClean="0">
              <a:solidFill>
                <a:schemeClr val="tx1"/>
              </a:solidFill>
            </a:endParaRPr>
          </a:p>
          <a:p>
            <a:pPr marL="514350" indent="-285750"/>
            <a:r>
              <a:rPr lang="en-US" b="0" dirty="0" smtClean="0">
                <a:solidFill>
                  <a:schemeClr val="tx1"/>
                </a:solidFill>
              </a:rPr>
              <a:t>Access </a:t>
            </a:r>
            <a:r>
              <a:rPr lang="en-US" b="0" dirty="0">
                <a:solidFill>
                  <a:schemeClr val="tx1"/>
                </a:solidFill>
              </a:rPr>
              <a:t>to knowledge and demand driven skills </a:t>
            </a:r>
          </a:p>
          <a:p>
            <a:pPr marL="571500" indent="-342900"/>
            <a:r>
              <a:rPr lang="en-US" b="0" dirty="0">
                <a:solidFill>
                  <a:schemeClr val="tx1"/>
                </a:solidFill>
              </a:rPr>
              <a:t>Access to financial education, products and services </a:t>
            </a:r>
          </a:p>
          <a:p>
            <a:pPr marL="571500" indent="-342900"/>
            <a:r>
              <a:rPr lang="en-US" b="0" dirty="0">
                <a:solidFill>
                  <a:schemeClr val="tx1"/>
                </a:solidFill>
              </a:rPr>
              <a:t>Access to extension and vocational training</a:t>
            </a:r>
          </a:p>
          <a:p>
            <a:pPr marL="571500" indent="-342900"/>
            <a:r>
              <a:rPr lang="en-US" b="0" dirty="0" smtClean="0">
                <a:solidFill>
                  <a:schemeClr val="tx1"/>
                </a:solidFill>
              </a:rPr>
              <a:t>Access </a:t>
            </a:r>
            <a:r>
              <a:rPr lang="en-US" b="0" dirty="0">
                <a:solidFill>
                  <a:schemeClr val="tx1"/>
                </a:solidFill>
              </a:rPr>
              <a:t>to land </a:t>
            </a:r>
          </a:p>
          <a:p>
            <a:pPr marL="571500" indent="-342900"/>
            <a:r>
              <a:rPr lang="en-US" b="0" dirty="0" smtClean="0">
                <a:solidFill>
                  <a:schemeClr val="tx1"/>
                </a:solidFill>
              </a:rPr>
              <a:t>Access </a:t>
            </a:r>
            <a:r>
              <a:rPr lang="en-US" b="0" dirty="0">
                <a:solidFill>
                  <a:schemeClr val="tx1"/>
                </a:solidFill>
              </a:rPr>
              <a:t>to agricultural/rural markets</a:t>
            </a:r>
          </a:p>
          <a:p>
            <a:pPr marL="571500" indent="-342900"/>
            <a:r>
              <a:rPr lang="en-US" b="0" dirty="0">
                <a:solidFill>
                  <a:schemeClr val="tx1"/>
                </a:solidFill>
              </a:rPr>
              <a:t>Climate change </a:t>
            </a:r>
          </a:p>
          <a:p>
            <a:pPr marL="571500" indent="-342900"/>
            <a:r>
              <a:rPr lang="en-US" b="0" dirty="0">
                <a:solidFill>
                  <a:schemeClr val="tx1"/>
                </a:solidFill>
              </a:rPr>
              <a:t>Access to appropriate technology and innovation</a:t>
            </a:r>
          </a:p>
          <a:p>
            <a:pPr marL="571500" indent="-342900"/>
            <a:r>
              <a:rPr lang="en-US" b="0" dirty="0">
                <a:solidFill>
                  <a:schemeClr val="tx1"/>
                </a:solidFill>
              </a:rPr>
              <a:t>Poor image of agriculture by young people</a:t>
            </a:r>
          </a:p>
          <a:p>
            <a:pPr marL="571500" indent="-342900"/>
            <a:r>
              <a:rPr lang="en-US" b="0" dirty="0">
                <a:solidFill>
                  <a:schemeClr val="tx1"/>
                </a:solidFill>
              </a:rPr>
              <a:t>Young women face unique challenges in the agriculture sector </a:t>
            </a:r>
          </a:p>
          <a:p>
            <a:pPr marL="571500" indent="-342900"/>
            <a:r>
              <a:rPr lang="en-US" b="0" dirty="0">
                <a:solidFill>
                  <a:schemeClr val="tx1"/>
                </a:solidFill>
              </a:rPr>
              <a:t>Exclusion of youth in policy discussions and instituted policies </a:t>
            </a:r>
          </a:p>
        </p:txBody>
      </p:sp>
    </p:spTree>
    <p:extLst>
      <p:ext uri="{BB962C8B-B14F-4D97-AF65-F5344CB8AC3E}">
        <p14:creationId xmlns:p14="http://schemas.microsoft.com/office/powerpoint/2010/main" val="155574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solidFill>
                  <a:schemeClr val="tx1"/>
                </a:solidFill>
              </a:rPr>
              <a:t>Considerations for </a:t>
            </a:r>
            <a:r>
              <a:rPr lang="en-CA" b="0" dirty="0" smtClean="0">
                <a:solidFill>
                  <a:schemeClr val="tx1"/>
                </a:solidFill>
              </a:rPr>
              <a:t>Foundation’s Agriculture Strategy</a:t>
            </a:r>
            <a:endParaRPr lang="en-CA" b="0" dirty="0">
              <a:solidFill>
                <a:schemeClr val="tx1"/>
              </a:solidFill>
            </a:endParaRPr>
          </a:p>
        </p:txBody>
      </p:sp>
      <p:sp>
        <p:nvSpPr>
          <p:cNvPr id="3" name="Content Placeholder 2"/>
          <p:cNvSpPr>
            <a:spLocks noGrp="1"/>
          </p:cNvSpPr>
          <p:nvPr>
            <p:ph idx="1"/>
          </p:nvPr>
        </p:nvSpPr>
        <p:spPr>
          <a:xfrm>
            <a:off x="381000" y="1166313"/>
            <a:ext cx="11430000" cy="5437688"/>
          </a:xfrm>
        </p:spPr>
        <p:txBody>
          <a:bodyPr/>
          <a:lstStyle/>
          <a:p>
            <a:pPr marL="342900" indent="-342900"/>
            <a:r>
              <a:rPr lang="en-US" b="0" dirty="0">
                <a:solidFill>
                  <a:schemeClr val="tx1"/>
                </a:solidFill>
              </a:rPr>
              <a:t>Alignment with national development strategy </a:t>
            </a:r>
            <a:endParaRPr lang="en-US" b="0" dirty="0" smtClean="0">
              <a:solidFill>
                <a:schemeClr val="tx1"/>
              </a:solidFill>
            </a:endParaRPr>
          </a:p>
          <a:p>
            <a:pPr marL="0" indent="0">
              <a:buNone/>
            </a:pPr>
            <a:endParaRPr lang="en-US" b="0" dirty="0">
              <a:solidFill>
                <a:schemeClr val="tx1"/>
              </a:solidFill>
            </a:endParaRPr>
          </a:p>
          <a:p>
            <a:pPr marL="342900" indent="-342900"/>
            <a:r>
              <a:rPr lang="en-US" b="0" dirty="0" smtClean="0">
                <a:solidFill>
                  <a:schemeClr val="tx1"/>
                </a:solidFill>
              </a:rPr>
              <a:t>Empowering </a:t>
            </a:r>
            <a:r>
              <a:rPr lang="en-US" b="0" dirty="0">
                <a:solidFill>
                  <a:schemeClr val="tx1"/>
                </a:solidFill>
              </a:rPr>
              <a:t>women </a:t>
            </a:r>
            <a:endParaRPr lang="en-US" b="0" dirty="0" smtClean="0">
              <a:solidFill>
                <a:schemeClr val="tx1"/>
              </a:solidFill>
            </a:endParaRPr>
          </a:p>
          <a:p>
            <a:pPr marL="0" indent="0">
              <a:buNone/>
            </a:pPr>
            <a:endParaRPr lang="en-US" b="0" dirty="0">
              <a:solidFill>
                <a:schemeClr val="tx1"/>
              </a:solidFill>
            </a:endParaRPr>
          </a:p>
          <a:p>
            <a:pPr marL="342900" indent="-342900"/>
            <a:r>
              <a:rPr lang="en-US" b="0" dirty="0">
                <a:solidFill>
                  <a:schemeClr val="tx1"/>
                </a:solidFill>
              </a:rPr>
              <a:t>Engaging with farmers and farmer </a:t>
            </a:r>
            <a:r>
              <a:rPr lang="en-US" b="0" dirty="0" smtClean="0">
                <a:solidFill>
                  <a:schemeClr val="tx1"/>
                </a:solidFill>
              </a:rPr>
              <a:t>cooperatives</a:t>
            </a:r>
          </a:p>
          <a:p>
            <a:pPr marL="0" indent="0">
              <a:buNone/>
            </a:pPr>
            <a:endParaRPr lang="en-US" b="0" dirty="0">
              <a:solidFill>
                <a:schemeClr val="tx1"/>
              </a:solidFill>
            </a:endParaRPr>
          </a:p>
          <a:p>
            <a:pPr marL="342900" indent="-342900"/>
            <a:r>
              <a:rPr lang="en-US" b="0" dirty="0">
                <a:solidFill>
                  <a:schemeClr val="tx1"/>
                </a:solidFill>
              </a:rPr>
              <a:t>Focusing on the quality as well as the quantity of agricultural products and </a:t>
            </a:r>
            <a:r>
              <a:rPr lang="en-US" b="0" dirty="0" smtClean="0">
                <a:solidFill>
                  <a:schemeClr val="tx1"/>
                </a:solidFill>
              </a:rPr>
              <a:t>services</a:t>
            </a:r>
          </a:p>
          <a:p>
            <a:pPr marL="0" indent="0">
              <a:buNone/>
            </a:pPr>
            <a:endParaRPr lang="en-US" b="0" dirty="0">
              <a:solidFill>
                <a:schemeClr val="tx1"/>
              </a:solidFill>
            </a:endParaRPr>
          </a:p>
          <a:p>
            <a:pPr marL="342900" indent="-342900"/>
            <a:r>
              <a:rPr lang="en-US" b="0" dirty="0">
                <a:solidFill>
                  <a:schemeClr val="tx1"/>
                </a:solidFill>
              </a:rPr>
              <a:t>Creating a thriving rural economy that provides youth with decent employment and entrepreneurship </a:t>
            </a:r>
            <a:r>
              <a:rPr lang="en-US" b="0" dirty="0" smtClean="0">
                <a:solidFill>
                  <a:schemeClr val="tx1"/>
                </a:solidFill>
              </a:rPr>
              <a:t>opportunities</a:t>
            </a:r>
          </a:p>
          <a:p>
            <a:pPr marL="0" indent="0">
              <a:buNone/>
            </a:pPr>
            <a:r>
              <a:rPr lang="en-US" b="0" dirty="0">
                <a:solidFill>
                  <a:schemeClr val="tx1"/>
                </a:solidFill>
              </a:rPr>
              <a:t> </a:t>
            </a:r>
          </a:p>
          <a:p>
            <a:pPr marL="342900" indent="-342900"/>
            <a:r>
              <a:rPr lang="en-US" b="0" dirty="0">
                <a:solidFill>
                  <a:schemeClr val="tx1"/>
                </a:solidFill>
              </a:rPr>
              <a:t>Protecting the environment </a:t>
            </a:r>
            <a:endParaRPr lang="en-US" b="0" dirty="0" smtClean="0">
              <a:solidFill>
                <a:schemeClr val="tx1"/>
              </a:solidFill>
            </a:endParaRPr>
          </a:p>
          <a:p>
            <a:pPr marL="0" indent="0">
              <a:buNone/>
            </a:pPr>
            <a:endParaRPr lang="en-US" b="0" dirty="0">
              <a:solidFill>
                <a:schemeClr val="tx1"/>
              </a:solidFill>
            </a:endParaRPr>
          </a:p>
          <a:p>
            <a:pPr marL="342900" indent="-342900"/>
            <a:r>
              <a:rPr lang="en-US" b="0" dirty="0">
                <a:solidFill>
                  <a:schemeClr val="tx1"/>
                </a:solidFill>
              </a:rPr>
              <a:t>Youth </a:t>
            </a:r>
            <a:r>
              <a:rPr lang="en-US" b="0" dirty="0" smtClean="0">
                <a:solidFill>
                  <a:schemeClr val="tx1"/>
                </a:solidFill>
              </a:rPr>
              <a:t>differentiation/segmentation</a:t>
            </a:r>
          </a:p>
          <a:p>
            <a:pPr marL="0" indent="0">
              <a:buNone/>
            </a:pPr>
            <a:endParaRPr lang="en-US" b="0" dirty="0">
              <a:solidFill>
                <a:schemeClr val="tx1"/>
              </a:solidFill>
            </a:endParaRPr>
          </a:p>
          <a:p>
            <a:pPr marL="342900" indent="-342900"/>
            <a:r>
              <a:rPr lang="en-US" b="0" dirty="0">
                <a:solidFill>
                  <a:schemeClr val="tx1"/>
                </a:solidFill>
              </a:rPr>
              <a:t>Approach to partnership</a:t>
            </a:r>
          </a:p>
        </p:txBody>
      </p:sp>
    </p:spTree>
    <p:extLst>
      <p:ext uri="{BB962C8B-B14F-4D97-AF65-F5344CB8AC3E}">
        <p14:creationId xmlns:p14="http://schemas.microsoft.com/office/powerpoint/2010/main" val="51506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 </a:t>
            </a:r>
            <a:r>
              <a:rPr lang="en-US" dirty="0" smtClean="0"/>
              <a:t>Program Contribution to YAW</a:t>
            </a:r>
            <a:endParaRPr lang="en-US" dirty="0"/>
          </a:p>
        </p:txBody>
      </p:sp>
      <p:sp>
        <p:nvSpPr>
          <p:cNvPr id="3" name="Text Placeholder 2"/>
          <p:cNvSpPr>
            <a:spLocks noGrp="1"/>
          </p:cNvSpPr>
          <p:nvPr>
            <p:ph type="body" sz="quarter" idx="10"/>
          </p:nvPr>
        </p:nvSpPr>
        <p:spPr/>
        <p:txBody>
          <a:bodyPr/>
          <a:lstStyle/>
          <a:p>
            <a:r>
              <a:rPr lang="en-US" dirty="0" smtClean="0"/>
              <a:t>Partner with new universities based in Africa that share Foundation ethos of socioeconomic and gender equity in recruitment</a:t>
            </a:r>
          </a:p>
          <a:p>
            <a:endParaRPr lang="en-US" dirty="0" smtClean="0"/>
          </a:p>
          <a:p>
            <a:pPr marL="0" indent="0">
              <a:buNone/>
            </a:pPr>
            <a:r>
              <a:rPr lang="en-US" b="1" dirty="0" smtClean="0">
                <a:solidFill>
                  <a:schemeClr val="accent1"/>
                </a:solidFill>
              </a:rPr>
              <a:t>Target: 15000 new scholarships by 2023</a:t>
            </a:r>
          </a:p>
          <a:p>
            <a:endParaRPr lang="en-US" dirty="0" smtClean="0"/>
          </a:p>
          <a:p>
            <a:r>
              <a:rPr lang="en-US" dirty="0" smtClean="0"/>
              <a:t>70% women</a:t>
            </a:r>
          </a:p>
          <a:p>
            <a:r>
              <a:rPr lang="en-US" dirty="0" smtClean="0"/>
              <a:t>25% displaced youth </a:t>
            </a:r>
          </a:p>
          <a:p>
            <a:r>
              <a:rPr lang="en-US" dirty="0" smtClean="0"/>
              <a:t>10% </a:t>
            </a:r>
            <a:r>
              <a:rPr lang="en-US" dirty="0" err="1" smtClean="0"/>
              <a:t>diasabled</a:t>
            </a:r>
            <a:r>
              <a:rPr lang="en-US" dirty="0" smtClean="0"/>
              <a:t> youth </a:t>
            </a:r>
          </a:p>
          <a:p>
            <a:endParaRPr lang="en-US" dirty="0"/>
          </a:p>
          <a:p>
            <a:pPr marL="182880" lvl="1">
              <a:spcBef>
                <a:spcPts val="1000"/>
              </a:spcBef>
            </a:pPr>
            <a:r>
              <a:rPr lang="en-US" dirty="0"/>
              <a:t>Pro-gender and inclusive recruitment </a:t>
            </a:r>
            <a:r>
              <a:rPr lang="en-US" dirty="0" smtClean="0"/>
              <a:t>policies</a:t>
            </a:r>
          </a:p>
          <a:p>
            <a:pPr marL="182880" lvl="1">
              <a:spcBef>
                <a:spcPts val="1000"/>
              </a:spcBef>
            </a:pPr>
            <a:r>
              <a:rPr lang="en-US" dirty="0" smtClean="0"/>
              <a:t>A culture of Collaborative partnerships </a:t>
            </a:r>
          </a:p>
          <a:p>
            <a:pPr marL="182880" lvl="1">
              <a:spcBef>
                <a:spcPts val="1000"/>
              </a:spcBef>
            </a:pPr>
            <a:r>
              <a:rPr lang="en-US" dirty="0" smtClean="0"/>
              <a:t>Ability to welcome large numbers of new students </a:t>
            </a:r>
          </a:p>
          <a:p>
            <a:pPr marL="182880" lvl="1">
              <a:spcBef>
                <a:spcPts val="1000"/>
              </a:spcBef>
            </a:pPr>
            <a:r>
              <a:rPr lang="en-US" dirty="0" smtClean="0"/>
              <a:t>Institutional buy-in - influencing / transformation </a:t>
            </a:r>
            <a:endParaRPr lang="en-US" dirty="0"/>
          </a:p>
          <a:p>
            <a:endParaRPr lang="en-US" dirty="0" smtClean="0"/>
          </a:p>
          <a:p>
            <a:endParaRPr lang="en-US" dirty="0"/>
          </a:p>
          <a:p>
            <a:endParaRPr lang="en-US" dirty="0" smtClean="0"/>
          </a:p>
          <a:p>
            <a:endParaRPr lang="en-US" dirty="0"/>
          </a:p>
        </p:txBody>
      </p:sp>
      <p:sp>
        <p:nvSpPr>
          <p:cNvPr id="4" name="Text Placeholder 3"/>
          <p:cNvSpPr>
            <a:spLocks noGrp="1"/>
          </p:cNvSpPr>
          <p:nvPr>
            <p:ph type="body" sz="quarter" idx="11"/>
          </p:nvPr>
        </p:nvSpPr>
        <p:spPr/>
        <p:txBody>
          <a:bodyPr/>
          <a:lstStyle/>
          <a:p>
            <a:pPr marL="0" indent="0">
              <a:buNone/>
            </a:pPr>
            <a:r>
              <a:rPr lang="en-US" b="1" dirty="0" smtClean="0">
                <a:solidFill>
                  <a:schemeClr val="accent1"/>
                </a:solidFill>
              </a:rPr>
              <a:t>Focus on transition supports </a:t>
            </a:r>
          </a:p>
          <a:p>
            <a:pPr marL="0" indent="0">
              <a:buNone/>
            </a:pPr>
            <a:endParaRPr lang="en-US" dirty="0" smtClean="0"/>
          </a:p>
          <a:p>
            <a:pPr lvl="1"/>
            <a:r>
              <a:rPr lang="en-US" dirty="0" smtClean="0"/>
              <a:t>Pragmatic experiential learning </a:t>
            </a:r>
          </a:p>
          <a:p>
            <a:pPr lvl="1"/>
            <a:endParaRPr lang="en-US" dirty="0" smtClean="0"/>
          </a:p>
          <a:p>
            <a:pPr lvl="1"/>
            <a:r>
              <a:rPr lang="en-US" dirty="0" smtClean="0"/>
              <a:t>Linkages with industry and private sector –Internship/Recruitment</a:t>
            </a:r>
          </a:p>
          <a:p>
            <a:pPr lvl="1"/>
            <a:endParaRPr lang="en-US" dirty="0" smtClean="0"/>
          </a:p>
          <a:p>
            <a:pPr lvl="1"/>
            <a:r>
              <a:rPr lang="en-US" dirty="0" smtClean="0"/>
              <a:t>Entrepreneurship training</a:t>
            </a:r>
          </a:p>
          <a:p>
            <a:pPr lvl="1"/>
            <a:endParaRPr lang="en-US" dirty="0" smtClean="0"/>
          </a:p>
          <a:p>
            <a:pPr lvl="1"/>
            <a:r>
              <a:rPr lang="en-US" dirty="0" smtClean="0"/>
              <a:t>Transformative Leadership training </a:t>
            </a:r>
          </a:p>
          <a:p>
            <a:pPr lvl="1"/>
            <a:endParaRPr lang="en-US" dirty="0" smtClean="0"/>
          </a:p>
          <a:p>
            <a:pPr lvl="1"/>
            <a:r>
              <a:rPr lang="en-US" dirty="0" smtClean="0"/>
              <a:t>Community give back</a:t>
            </a:r>
          </a:p>
          <a:p>
            <a:pPr lvl="1"/>
            <a:endParaRPr lang="en-US" dirty="0" smtClean="0"/>
          </a:p>
          <a:p>
            <a:pPr lvl="1"/>
            <a:r>
              <a:rPr lang="en-US" dirty="0" smtClean="0"/>
              <a:t>Career guidance </a:t>
            </a:r>
          </a:p>
          <a:p>
            <a:pPr lvl="1"/>
            <a:endParaRPr lang="en-US" dirty="0" smtClean="0"/>
          </a:p>
          <a:p>
            <a:pPr lvl="1"/>
            <a:r>
              <a:rPr lang="en-US" dirty="0" smtClean="0"/>
              <a:t>Psycho-social support and counseling </a:t>
            </a:r>
          </a:p>
          <a:p>
            <a:pPr lvl="1"/>
            <a:endParaRPr lang="en-US" dirty="0" smtClean="0"/>
          </a:p>
          <a:p>
            <a:pPr lvl="1"/>
            <a:r>
              <a:rPr lang="en-US" dirty="0" smtClean="0"/>
              <a:t>Mentoring </a:t>
            </a:r>
          </a:p>
          <a:p>
            <a:pPr lvl="1"/>
            <a:endParaRPr lang="en-US" dirty="0" smtClean="0"/>
          </a:p>
          <a:p>
            <a:pPr lvl="1"/>
            <a:endParaRPr lang="en-US" dirty="0" smtClean="0"/>
          </a:p>
          <a:p>
            <a:pPr marL="182880" lvl="1" indent="0">
              <a:buNone/>
            </a:pPr>
            <a:endParaRPr lang="en-US" dirty="0"/>
          </a:p>
        </p:txBody>
      </p:sp>
    </p:spTree>
    <p:extLst>
      <p:ext uri="{BB962C8B-B14F-4D97-AF65-F5344CB8AC3E}">
        <p14:creationId xmlns:p14="http://schemas.microsoft.com/office/powerpoint/2010/main" val="123712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EAC92-47F0-4712-B0CF-A4EF39F973FE}"/>
              </a:ext>
            </a:extLst>
          </p:cNvPr>
          <p:cNvSpPr>
            <a:spLocks noGrp="1"/>
          </p:cNvSpPr>
          <p:nvPr>
            <p:ph type="title"/>
          </p:nvPr>
        </p:nvSpPr>
        <p:spPr/>
        <p:txBody>
          <a:bodyPr/>
          <a:lstStyle/>
          <a:p>
            <a:r>
              <a:rPr lang="en-CA"/>
              <a:t>Mastercard Foundation Today</a:t>
            </a:r>
          </a:p>
        </p:txBody>
      </p:sp>
      <p:sp>
        <p:nvSpPr>
          <p:cNvPr id="3" name="Text Placeholder 2">
            <a:extLst>
              <a:ext uri="{FF2B5EF4-FFF2-40B4-BE49-F238E27FC236}">
                <a16:creationId xmlns:a16="http://schemas.microsoft.com/office/drawing/2014/main" xmlns="" id="{12A079F5-F4BC-4692-BC0B-11779777CB13}"/>
              </a:ext>
            </a:extLst>
          </p:cNvPr>
          <p:cNvSpPr>
            <a:spLocks noGrp="1"/>
          </p:cNvSpPr>
          <p:nvPr>
            <p:ph type="body" sz="quarter" idx="10"/>
          </p:nvPr>
        </p:nvSpPr>
        <p:spPr/>
        <p:txBody>
          <a:bodyPr/>
          <a:lstStyle/>
          <a:p>
            <a:pPr marL="342900" indent="-342900"/>
            <a:r>
              <a:rPr lang="en-CA" dirty="0">
                <a:solidFill>
                  <a:schemeClr val="tx1"/>
                </a:solidFill>
              </a:rPr>
              <a:t>Created by Mastercard International in 2006 as a separate, independent foundation.</a:t>
            </a:r>
          </a:p>
          <a:p>
            <a:pPr marL="342900" indent="-342900"/>
            <a:r>
              <a:rPr lang="en-CA" dirty="0">
                <a:solidFill>
                  <a:schemeClr val="tx1"/>
                </a:solidFill>
              </a:rPr>
              <a:t>Today, the Mastercard Foundation’s assets have grown to $21.2 billion, making it the third largest private foundation in the world.</a:t>
            </a:r>
          </a:p>
          <a:p>
            <a:pPr marL="342900" indent="-342900"/>
            <a:r>
              <a:rPr lang="en-CA" dirty="0">
                <a:solidFill>
                  <a:schemeClr val="tx1"/>
                </a:solidFill>
              </a:rPr>
              <a:t>Based in Toronto, Canada with an office in Kigali, </a:t>
            </a:r>
            <a:r>
              <a:rPr lang="en-CA" dirty="0" smtClean="0">
                <a:solidFill>
                  <a:schemeClr val="tx1"/>
                </a:solidFill>
              </a:rPr>
              <a:t>Rwanda</a:t>
            </a:r>
            <a:r>
              <a:rPr lang="en-CA" dirty="0">
                <a:solidFill>
                  <a:schemeClr val="tx1"/>
                </a:solidFill>
              </a:rPr>
              <a:t> </a:t>
            </a:r>
            <a:r>
              <a:rPr lang="en-CA" dirty="0" smtClean="0">
                <a:solidFill>
                  <a:schemeClr val="tx1"/>
                </a:solidFill>
              </a:rPr>
              <a:t>and soon in Kenya, Ghana and Senegal.</a:t>
            </a:r>
            <a:endParaRPr lang="en-CA" dirty="0">
              <a:solidFill>
                <a:schemeClr val="tx1"/>
              </a:solidFill>
            </a:endParaRPr>
          </a:p>
          <a:p>
            <a:pPr marL="342900" indent="-342900"/>
            <a:r>
              <a:rPr lang="en-CA" dirty="0">
                <a:solidFill>
                  <a:schemeClr val="tx1"/>
                </a:solidFill>
              </a:rPr>
              <a:t>Working in </a:t>
            </a:r>
            <a:r>
              <a:rPr lang="en-CA" dirty="0" smtClean="0">
                <a:solidFill>
                  <a:schemeClr val="tx1"/>
                </a:solidFill>
              </a:rPr>
              <a:t>34 </a:t>
            </a:r>
            <a:r>
              <a:rPr lang="en-CA" dirty="0">
                <a:solidFill>
                  <a:schemeClr val="tx1"/>
                </a:solidFill>
              </a:rPr>
              <a:t>African countries.</a:t>
            </a:r>
          </a:p>
          <a:p>
            <a:pPr marL="342900" indent="-342900"/>
            <a:r>
              <a:rPr lang="en-CA" dirty="0" smtClean="0">
                <a:solidFill>
                  <a:schemeClr val="tx1"/>
                </a:solidFill>
              </a:rPr>
              <a:t>130 </a:t>
            </a:r>
            <a:r>
              <a:rPr lang="en-CA" dirty="0">
                <a:solidFill>
                  <a:schemeClr val="tx1"/>
                </a:solidFill>
              </a:rPr>
              <a:t>dedicated and diverse employees.</a:t>
            </a:r>
          </a:p>
          <a:p>
            <a:pPr marL="342900" indent="-342900"/>
            <a:r>
              <a:rPr lang="en-CA" dirty="0">
                <a:solidFill>
                  <a:schemeClr val="tx1"/>
                </a:solidFill>
              </a:rPr>
              <a:t>Partnered with 146 organizations</a:t>
            </a:r>
            <a:r>
              <a:rPr lang="en-CA" dirty="0" smtClean="0">
                <a:solidFill>
                  <a:schemeClr val="tx1"/>
                </a:solidFill>
              </a:rPr>
              <a:t>.</a:t>
            </a:r>
          </a:p>
          <a:p>
            <a:pPr marL="0" indent="0">
              <a:buNone/>
            </a:pPr>
            <a:endParaRPr lang="en-CA" dirty="0">
              <a:solidFill>
                <a:schemeClr val="tx1"/>
              </a:solidFill>
            </a:endParaRPr>
          </a:p>
          <a:p>
            <a:pPr marL="342900" indent="-342900"/>
            <a:r>
              <a:rPr lang="en-CA" dirty="0">
                <a:solidFill>
                  <a:schemeClr val="tx1"/>
                </a:solidFill>
              </a:rPr>
              <a:t>L</a:t>
            </a:r>
            <a:r>
              <a:rPr lang="en-CA" dirty="0" smtClean="0">
                <a:solidFill>
                  <a:schemeClr val="tx1"/>
                </a:solidFill>
              </a:rPr>
              <a:t>aunched </a:t>
            </a:r>
            <a:r>
              <a:rPr lang="en-CA" dirty="0">
                <a:solidFill>
                  <a:schemeClr val="tx1"/>
                </a:solidFill>
              </a:rPr>
              <a:t>the </a:t>
            </a:r>
            <a:r>
              <a:rPr lang="en-CA" b="1" i="1" dirty="0">
                <a:solidFill>
                  <a:schemeClr val="accent1"/>
                </a:solidFill>
              </a:rPr>
              <a:t>Young Africa Works</a:t>
            </a:r>
            <a:r>
              <a:rPr lang="en-CA" dirty="0">
                <a:solidFill>
                  <a:schemeClr val="accent1"/>
                </a:solidFill>
              </a:rPr>
              <a:t> </a:t>
            </a:r>
            <a:r>
              <a:rPr lang="en-CA" dirty="0">
                <a:solidFill>
                  <a:schemeClr val="tx1"/>
                </a:solidFill>
              </a:rPr>
              <a:t>strategy with the goal of enabling </a:t>
            </a:r>
            <a:r>
              <a:rPr lang="en-CA" b="1" dirty="0">
                <a:solidFill>
                  <a:schemeClr val="tx1"/>
                </a:solidFill>
              </a:rPr>
              <a:t>30 million young people</a:t>
            </a:r>
            <a:r>
              <a:rPr lang="en-CA" dirty="0">
                <a:solidFill>
                  <a:schemeClr val="tx1"/>
                </a:solidFill>
              </a:rPr>
              <a:t> in Africa to </a:t>
            </a:r>
            <a:r>
              <a:rPr lang="en-CA" b="1" dirty="0">
                <a:solidFill>
                  <a:schemeClr val="tx1"/>
                </a:solidFill>
              </a:rPr>
              <a:t>secure dignified and fulfilling work</a:t>
            </a:r>
            <a:r>
              <a:rPr lang="en-CA" dirty="0">
                <a:solidFill>
                  <a:schemeClr val="tx1"/>
                </a:solidFill>
              </a:rPr>
              <a:t>.</a:t>
            </a:r>
          </a:p>
        </p:txBody>
      </p:sp>
      <p:pic>
        <p:nvPicPr>
          <p:cNvPr id="6" name="Picture Placeholder 5">
            <a:extLst>
              <a:ext uri="{FF2B5EF4-FFF2-40B4-BE49-F238E27FC236}">
                <a16:creationId xmlns:a16="http://schemas.microsoft.com/office/drawing/2014/main" xmlns="" id="{AC10D5B0-73ED-46B2-BDF9-641F97C3C67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298" r="11298"/>
          <a:stretch>
            <a:fillRect/>
          </a:stretch>
        </p:blipFill>
        <p:spPr/>
      </p:pic>
    </p:spTree>
    <p:extLst>
      <p:ext uri="{BB962C8B-B14F-4D97-AF65-F5344CB8AC3E}">
        <p14:creationId xmlns:p14="http://schemas.microsoft.com/office/powerpoint/2010/main" val="3781444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B2AF6EA-77FD-4BDE-A156-65350811EFB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36" r="16636"/>
          <a:stretch>
            <a:fillRect/>
          </a:stretch>
        </p:blipFill>
        <p:spPr/>
      </p:pic>
      <p:sp>
        <p:nvSpPr>
          <p:cNvPr id="6" name="Title 2">
            <a:extLst>
              <a:ext uri="{FF2B5EF4-FFF2-40B4-BE49-F238E27FC236}">
                <a16:creationId xmlns:a16="http://schemas.microsoft.com/office/drawing/2014/main" xmlns="" id="{C3761441-43C5-46DD-961F-421E16E56DD6}"/>
              </a:ext>
            </a:extLst>
          </p:cNvPr>
          <p:cNvSpPr txBox="1">
            <a:spLocks/>
          </p:cNvSpPr>
          <p:nvPr/>
        </p:nvSpPr>
        <p:spPr>
          <a:xfrm>
            <a:off x="430877" y="551090"/>
            <a:ext cx="5544410" cy="2754086"/>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6000" b="1" kern="1200" cap="all" baseline="0">
                <a:solidFill>
                  <a:schemeClr val="accent1"/>
                </a:solidFill>
                <a:latin typeface="+mj-lt"/>
                <a:ea typeface="+mj-ea"/>
                <a:cs typeface="+mj-cs"/>
              </a:defRPr>
            </a:lvl1pPr>
          </a:lstStyle>
          <a:p>
            <a:pPr>
              <a:spcAft>
                <a:spcPts val="800"/>
              </a:spcAft>
            </a:pPr>
            <a:r>
              <a:rPr lang="en-CA" sz="3600" cap="none"/>
              <a:t>Our Mission:</a:t>
            </a:r>
            <a:br>
              <a:rPr lang="en-CA" sz="3600" cap="none"/>
            </a:br>
            <a:r>
              <a:rPr lang="en-CA" sz="2400" b="0" cap="none">
                <a:solidFill>
                  <a:schemeClr val="tx1"/>
                </a:solidFill>
              </a:rPr>
              <a:t>To advance learning and promote financial inclusion for people living in poverty. </a:t>
            </a:r>
            <a:endParaRPr lang="en-CA" sz="3600" b="0" cap="none">
              <a:solidFill>
                <a:schemeClr val="tx1"/>
              </a:solidFill>
            </a:endParaRPr>
          </a:p>
        </p:txBody>
      </p:sp>
      <p:sp>
        <p:nvSpPr>
          <p:cNvPr id="7" name="Title 2">
            <a:extLst>
              <a:ext uri="{FF2B5EF4-FFF2-40B4-BE49-F238E27FC236}">
                <a16:creationId xmlns:a16="http://schemas.microsoft.com/office/drawing/2014/main" xmlns="" id="{8483C64C-5939-420C-A854-A8F0EB276A67}"/>
              </a:ext>
            </a:extLst>
          </p:cNvPr>
          <p:cNvSpPr>
            <a:spLocks noGrp="1"/>
          </p:cNvSpPr>
          <p:nvPr>
            <p:ph type="title"/>
          </p:nvPr>
        </p:nvSpPr>
        <p:spPr>
          <a:xfrm>
            <a:off x="430877" y="3429000"/>
            <a:ext cx="6986500" cy="2077811"/>
          </a:xfrm>
        </p:spPr>
        <p:txBody>
          <a:bodyPr/>
          <a:lstStyle/>
          <a:p>
            <a:pPr>
              <a:spcAft>
                <a:spcPts val="800"/>
              </a:spcAft>
            </a:pPr>
            <a:r>
              <a:rPr lang="en-CA" sz="3600" cap="none"/>
              <a:t>Our Vision:</a:t>
            </a:r>
            <a:br>
              <a:rPr lang="en-CA" sz="3600" cap="none"/>
            </a:br>
            <a:r>
              <a:rPr lang="en-CA" sz="2400" b="0" cap="none">
                <a:solidFill>
                  <a:schemeClr val="tx1"/>
                </a:solidFill>
              </a:rPr>
              <a:t>Seeking a world where everyone has the opportunity to learn and prosper.</a:t>
            </a:r>
            <a:endParaRPr lang="en-CA" sz="3600" b="0" cap="none">
              <a:solidFill>
                <a:schemeClr val="tx1"/>
              </a:solidFill>
            </a:endParaRPr>
          </a:p>
        </p:txBody>
      </p:sp>
    </p:spTree>
    <p:extLst>
      <p:ext uri="{BB962C8B-B14F-4D97-AF65-F5344CB8AC3E}">
        <p14:creationId xmlns:p14="http://schemas.microsoft.com/office/powerpoint/2010/main" val="269965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D7B28B48-5DA0-47C0-BFAF-F1B0A1974E4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9215" t="195" r="24679" b="195"/>
          <a:stretch/>
        </p:blipFill>
        <p:spPr>
          <a:xfrm>
            <a:off x="5334000" y="1"/>
            <a:ext cx="6857999" cy="6858000"/>
          </a:xfrm>
        </p:spPr>
      </p:pic>
      <p:sp>
        <p:nvSpPr>
          <p:cNvPr id="9" name="Text Placeholder 2">
            <a:extLst>
              <a:ext uri="{FF2B5EF4-FFF2-40B4-BE49-F238E27FC236}">
                <a16:creationId xmlns:a16="http://schemas.microsoft.com/office/drawing/2014/main" xmlns="" id="{055E69B8-16FD-4BDB-9100-75A7D0D15648}"/>
              </a:ext>
            </a:extLst>
          </p:cNvPr>
          <p:cNvSpPr txBox="1">
            <a:spLocks/>
          </p:cNvSpPr>
          <p:nvPr/>
        </p:nvSpPr>
        <p:spPr>
          <a:xfrm>
            <a:off x="330671" y="1301667"/>
            <a:ext cx="4833796" cy="1673204"/>
          </a:xfrm>
          <a:prstGeom prst="rect">
            <a:avLst/>
          </a:prstGeom>
        </p:spPr>
        <p:txBody>
          <a:bodyPr anchor="t"/>
          <a:lstStyle>
            <a:lvl1pPr marL="182880" indent="-18288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2"/>
                </a:solidFill>
                <a:latin typeface="+mn-lt"/>
                <a:ea typeface="+mn-ea"/>
                <a:cs typeface="+mn-cs"/>
              </a:defRPr>
            </a:lvl1pPr>
            <a:lvl2pPr marL="365760" indent="-18288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2"/>
                </a:solidFill>
                <a:latin typeface="+mn-lt"/>
                <a:ea typeface="+mn-ea"/>
                <a:cs typeface="+mn-cs"/>
              </a:defRPr>
            </a:lvl2pPr>
            <a:lvl3pPr marL="548640" indent="-18288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2"/>
                </a:solidFill>
                <a:latin typeface="+mn-lt"/>
                <a:ea typeface="+mn-ea"/>
                <a:cs typeface="+mn-cs"/>
              </a:defRPr>
            </a:lvl3pPr>
            <a:lvl4pPr marL="73152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4pPr>
            <a:lvl5pPr marL="914400" indent="-182880" algn="l" defTabSz="914400" rtl="0" eaLnBrk="1" latinLnBrk="0" hangingPunct="1">
              <a:lnSpc>
                <a:spcPct val="100000"/>
              </a:lnSpc>
              <a:spcBef>
                <a:spcPts val="500"/>
              </a:spcBef>
              <a:buClr>
                <a:schemeClr val="accent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dirty="0">
                <a:solidFill>
                  <a:schemeClr val="accent1"/>
                </a:solidFill>
              </a:rPr>
              <a:t>Programs have improved the lives of over </a:t>
            </a:r>
            <a:r>
              <a:rPr lang="en-CA" sz="2400" b="1" dirty="0" smtClean="0">
                <a:solidFill>
                  <a:schemeClr val="accent1"/>
                </a:solidFill>
              </a:rPr>
              <a:t>33 million </a:t>
            </a:r>
            <a:r>
              <a:rPr lang="en-CA" sz="2400" b="1" dirty="0">
                <a:solidFill>
                  <a:schemeClr val="accent1"/>
                </a:solidFill>
              </a:rPr>
              <a:t>people and millions more in their households or through the businesses that they support. </a:t>
            </a:r>
          </a:p>
        </p:txBody>
      </p:sp>
      <p:cxnSp>
        <p:nvCxnSpPr>
          <p:cNvPr id="6" name="Straight Connector 5">
            <a:extLst>
              <a:ext uri="{FF2B5EF4-FFF2-40B4-BE49-F238E27FC236}">
                <a16:creationId xmlns:a16="http://schemas.microsoft.com/office/drawing/2014/main" xmlns="" id="{A47D5FC8-3C09-421C-97AF-B0D3ABF18A91}"/>
              </a:ext>
            </a:extLst>
          </p:cNvPr>
          <p:cNvCxnSpPr>
            <a:cxnSpLocks/>
          </p:cNvCxnSpPr>
          <p:nvPr/>
        </p:nvCxnSpPr>
        <p:spPr>
          <a:xfrm>
            <a:off x="330671" y="3734854"/>
            <a:ext cx="18422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xmlns="" id="{4A5E9107-77F4-484C-BE58-CF87E8CBA212}"/>
              </a:ext>
            </a:extLst>
          </p:cNvPr>
          <p:cNvSpPr txBox="1">
            <a:spLocks/>
          </p:cNvSpPr>
          <p:nvPr/>
        </p:nvSpPr>
        <p:spPr>
          <a:xfrm>
            <a:off x="330671" y="3821700"/>
            <a:ext cx="1842219" cy="36467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54% </a:t>
            </a:r>
            <a:r>
              <a:rPr lang="en-CA"/>
              <a:t>of participants and young people are </a:t>
            </a:r>
            <a:r>
              <a:rPr lang="en-CA" b="1">
                <a:solidFill>
                  <a:schemeClr val="accent1"/>
                </a:solidFill>
              </a:rPr>
              <a:t>female</a:t>
            </a:r>
            <a:r>
              <a:rPr lang="en-CA"/>
              <a:t>.</a:t>
            </a:r>
          </a:p>
        </p:txBody>
      </p:sp>
      <p:cxnSp>
        <p:nvCxnSpPr>
          <p:cNvPr id="14" name="Straight Connector 13">
            <a:extLst>
              <a:ext uri="{FF2B5EF4-FFF2-40B4-BE49-F238E27FC236}">
                <a16:creationId xmlns:a16="http://schemas.microsoft.com/office/drawing/2014/main" xmlns="" id="{F53AFDCB-C068-4398-A847-8634BC0C058A}"/>
              </a:ext>
            </a:extLst>
          </p:cNvPr>
          <p:cNvCxnSpPr>
            <a:cxnSpLocks/>
          </p:cNvCxnSpPr>
          <p:nvPr/>
        </p:nvCxnSpPr>
        <p:spPr>
          <a:xfrm>
            <a:off x="3594773" y="4854697"/>
            <a:ext cx="2118691" cy="285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xmlns="" id="{8491239A-45A9-46F1-AA8D-9F4224DC2C11}"/>
              </a:ext>
            </a:extLst>
          </p:cNvPr>
          <p:cNvSpPr txBox="1">
            <a:spLocks/>
          </p:cNvSpPr>
          <p:nvPr/>
        </p:nvSpPr>
        <p:spPr>
          <a:xfrm>
            <a:off x="3594774" y="4923875"/>
            <a:ext cx="2000703" cy="3646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76% </a:t>
            </a:r>
            <a:r>
              <a:rPr lang="en-CA"/>
              <a:t>of participants in youth livelihoods programs have </a:t>
            </a:r>
            <a:r>
              <a:rPr lang="en-CA" b="1">
                <a:solidFill>
                  <a:schemeClr val="accent1"/>
                </a:solidFill>
              </a:rPr>
              <a:t>transitioned</a:t>
            </a:r>
            <a:r>
              <a:rPr lang="en-CA"/>
              <a:t> to jobs, entrepreneurship, or education.</a:t>
            </a:r>
          </a:p>
        </p:txBody>
      </p:sp>
      <p:cxnSp>
        <p:nvCxnSpPr>
          <p:cNvPr id="17" name="Straight Connector 16">
            <a:extLst>
              <a:ext uri="{FF2B5EF4-FFF2-40B4-BE49-F238E27FC236}">
                <a16:creationId xmlns:a16="http://schemas.microsoft.com/office/drawing/2014/main" xmlns="" id="{A02EE89F-CFE9-4E24-8EAA-5695E734013B}"/>
              </a:ext>
            </a:extLst>
          </p:cNvPr>
          <p:cNvCxnSpPr>
            <a:cxnSpLocks/>
          </p:cNvCxnSpPr>
          <p:nvPr/>
        </p:nvCxnSpPr>
        <p:spPr>
          <a:xfrm>
            <a:off x="3619349" y="3727655"/>
            <a:ext cx="1863052" cy="9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xmlns="" id="{FBA1AE6F-C915-4AAD-A6A9-81BBEFE5A0BB}"/>
              </a:ext>
            </a:extLst>
          </p:cNvPr>
          <p:cNvSpPr txBox="1">
            <a:spLocks/>
          </p:cNvSpPr>
          <p:nvPr/>
        </p:nvSpPr>
        <p:spPr>
          <a:xfrm>
            <a:off x="3619349" y="3802657"/>
            <a:ext cx="1976128" cy="3646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52% </a:t>
            </a:r>
            <a:r>
              <a:rPr lang="en-CA"/>
              <a:t>of participants and young people live in </a:t>
            </a:r>
            <a:r>
              <a:rPr lang="en-CA" b="1">
                <a:solidFill>
                  <a:schemeClr val="accent1"/>
                </a:solidFill>
              </a:rPr>
              <a:t>rural</a:t>
            </a:r>
            <a:r>
              <a:rPr lang="en-CA"/>
              <a:t> communities.</a:t>
            </a:r>
          </a:p>
        </p:txBody>
      </p:sp>
      <p:cxnSp>
        <p:nvCxnSpPr>
          <p:cNvPr id="20" name="Straight Connector 19">
            <a:extLst>
              <a:ext uri="{FF2B5EF4-FFF2-40B4-BE49-F238E27FC236}">
                <a16:creationId xmlns:a16="http://schemas.microsoft.com/office/drawing/2014/main" xmlns="" id="{1A384F7D-76A1-4963-B17E-F50C23267A8F}"/>
              </a:ext>
            </a:extLst>
          </p:cNvPr>
          <p:cNvCxnSpPr>
            <a:cxnSpLocks/>
          </p:cNvCxnSpPr>
          <p:nvPr/>
        </p:nvCxnSpPr>
        <p:spPr>
          <a:xfrm>
            <a:off x="306095" y="4910725"/>
            <a:ext cx="18422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xmlns="" id="{F64BE4A1-1025-4C2D-AD01-246CF47FAFCB}"/>
              </a:ext>
            </a:extLst>
          </p:cNvPr>
          <p:cNvSpPr txBox="1">
            <a:spLocks/>
          </p:cNvSpPr>
          <p:nvPr/>
        </p:nvSpPr>
        <p:spPr>
          <a:xfrm>
            <a:off x="306095" y="4997570"/>
            <a:ext cx="1842219" cy="3646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a:solidFill>
                  <a:schemeClr val="accent1"/>
                </a:solidFill>
              </a:rPr>
              <a:t>70% </a:t>
            </a:r>
            <a:r>
              <a:rPr lang="en-CA"/>
              <a:t>of participants and young people reported</a:t>
            </a:r>
            <a:r>
              <a:rPr lang="en-CA">
                <a:solidFill>
                  <a:schemeClr val="tx1"/>
                </a:solidFill>
              </a:rPr>
              <a:t> improved </a:t>
            </a:r>
            <a:r>
              <a:rPr lang="en-CA" b="1">
                <a:solidFill>
                  <a:schemeClr val="accent1"/>
                </a:solidFill>
              </a:rPr>
              <a:t>well-being</a:t>
            </a:r>
            <a:r>
              <a:rPr lang="en-CA"/>
              <a:t>. </a:t>
            </a:r>
          </a:p>
        </p:txBody>
      </p:sp>
    </p:spTree>
    <p:extLst>
      <p:ext uri="{BB962C8B-B14F-4D97-AF65-F5344CB8AC3E}">
        <p14:creationId xmlns:p14="http://schemas.microsoft.com/office/powerpoint/2010/main" val="82782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1"/>
                </a:solidFill>
              </a:rPr>
              <a:t>MCF</a:t>
            </a:r>
            <a:r>
              <a:rPr lang="en-US" dirty="0">
                <a:solidFill>
                  <a:schemeClr val="accent1"/>
                </a:solidFill>
              </a:rPr>
              <a:t> </a:t>
            </a:r>
            <a:r>
              <a:rPr lang="en-US" b="0" dirty="0">
                <a:solidFill>
                  <a:schemeClr val="tx1"/>
                </a:solidFill>
              </a:rPr>
              <a:t>Current</a:t>
            </a:r>
            <a:r>
              <a:rPr lang="en-US" dirty="0">
                <a:solidFill>
                  <a:schemeClr val="tx1"/>
                </a:solidFill>
              </a:rPr>
              <a:t> </a:t>
            </a:r>
            <a:r>
              <a:rPr lang="en-US" b="0" dirty="0">
                <a:solidFill>
                  <a:schemeClr val="tx1"/>
                </a:solidFill>
              </a:rPr>
              <a:t>Agriculture Portfolio ($M)</a:t>
            </a:r>
          </a:p>
        </p:txBody>
      </p:sp>
      <p:graphicFrame>
        <p:nvGraphicFramePr>
          <p:cNvPr id="8" name="Chart 7"/>
          <p:cNvGraphicFramePr>
            <a:graphicFrameLocks/>
          </p:cNvGraphicFramePr>
          <p:nvPr>
            <p:extLst/>
          </p:nvPr>
        </p:nvGraphicFramePr>
        <p:xfrm>
          <a:off x="1105769" y="2032952"/>
          <a:ext cx="5886444" cy="4077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5908963" y="2039676"/>
          <a:ext cx="4572000" cy="409232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522866" y="6138724"/>
            <a:ext cx="3842352" cy="261610"/>
          </a:xfrm>
          <a:prstGeom prst="rect">
            <a:avLst/>
          </a:prstGeom>
          <a:noFill/>
        </p:spPr>
        <p:txBody>
          <a:bodyPr wrap="square" rtlCol="0">
            <a:spAutoFit/>
          </a:bodyPr>
          <a:lstStyle/>
          <a:p>
            <a:r>
              <a:rPr lang="en-US" sz="1050" i="1"/>
              <a:t>** NB: Current programs only</a:t>
            </a:r>
          </a:p>
        </p:txBody>
      </p:sp>
      <p:sp>
        <p:nvSpPr>
          <p:cNvPr id="11" name="TextBox 10"/>
          <p:cNvSpPr txBox="1"/>
          <p:nvPr/>
        </p:nvSpPr>
        <p:spPr>
          <a:xfrm>
            <a:off x="2239108" y="6138724"/>
            <a:ext cx="3842352" cy="261610"/>
          </a:xfrm>
          <a:prstGeom prst="rect">
            <a:avLst/>
          </a:prstGeom>
          <a:noFill/>
        </p:spPr>
        <p:txBody>
          <a:bodyPr wrap="square" rtlCol="0">
            <a:spAutoFit/>
          </a:bodyPr>
          <a:lstStyle/>
          <a:p>
            <a:r>
              <a:rPr lang="en-US" sz="1050" i="1"/>
              <a:t>* NB: Pipeline = MSU, ideas42 and FRP Innovation 2</a:t>
            </a:r>
          </a:p>
        </p:txBody>
      </p:sp>
    </p:spTree>
    <p:extLst>
      <p:ext uri="{BB962C8B-B14F-4D97-AF65-F5344CB8AC3E}">
        <p14:creationId xmlns:p14="http://schemas.microsoft.com/office/powerpoint/2010/main" val="36943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1" y="690564"/>
            <a:ext cx="6994525" cy="452437"/>
          </a:xfrm>
        </p:spPr>
        <p:txBody>
          <a:bodyPr/>
          <a:lstStyle/>
          <a:p>
            <a:r>
              <a:rPr lang="en-CA"/>
              <a:t>Country Breakdown in Investment in Ag (&gt; $10M)</a:t>
            </a:r>
            <a:endParaRPr lang="en-CA">
              <a:cs typeface="Calibri" pitchFamily="34" charset="0"/>
            </a:endParaRPr>
          </a:p>
        </p:txBody>
      </p:sp>
      <mc:AlternateContent xmlns:mc="http://schemas.openxmlformats.org/markup-compatibility/2006">
        <mc:Choice xmlns:cx1="http://schemas.microsoft.com/office/drawing/2015/9/8/chartex" xmlns="" Requires="cx1">
          <p:graphicFrame>
            <p:nvGraphicFramePr>
              <p:cNvPr id="5" name="Chart 4"/>
              <p:cNvGraphicFramePr/>
              <p:nvPr>
                <p:extLst/>
              </p:nvPr>
            </p:nvGraphicFramePr>
            <p:xfrm>
              <a:off x="2498640" y="1377325"/>
              <a:ext cx="7225777" cy="4935927"/>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5" name="Chart 4"/>
              <p:cNvPicPr>
                <a:picLocks noGrp="1" noRot="1" noChangeAspect="1" noMove="1" noResize="1" noEditPoints="1" noAdjustHandles="1" noChangeArrowheads="1" noChangeShapeType="1"/>
              </p:cNvPicPr>
              <p:nvPr/>
            </p:nvPicPr>
            <p:blipFill>
              <a:blip r:embed="rId4"/>
              <a:stretch>
                <a:fillRect/>
              </a:stretch>
            </p:blipFill>
            <p:spPr>
              <a:xfrm>
                <a:off x="2498640" y="1377325"/>
                <a:ext cx="7225777" cy="4935927"/>
              </a:xfrm>
              <a:prstGeom prst="rect">
                <a:avLst/>
              </a:prstGeom>
            </p:spPr>
          </p:pic>
        </mc:Fallback>
      </mc:AlternateContent>
      <p:sp>
        <p:nvSpPr>
          <p:cNvPr id="2" name="TextBox 1"/>
          <p:cNvSpPr txBox="1"/>
          <p:nvPr/>
        </p:nvSpPr>
        <p:spPr>
          <a:xfrm>
            <a:off x="1660188" y="6449439"/>
            <a:ext cx="7752945" cy="246221"/>
          </a:xfrm>
          <a:prstGeom prst="rect">
            <a:avLst/>
          </a:prstGeom>
          <a:noFill/>
        </p:spPr>
        <p:txBody>
          <a:bodyPr wrap="square" rtlCol="0">
            <a:spAutoFit/>
          </a:bodyPr>
          <a:lstStyle/>
          <a:p>
            <a:r>
              <a:rPr lang="en-US" sz="1000" i="1"/>
              <a:t>*NB: Does not include Kiva Labs, RAF Learning Lab, RUFORUM, Ag universities, CGAP, which are pan-African</a:t>
            </a:r>
          </a:p>
        </p:txBody>
      </p:sp>
    </p:spTree>
    <p:extLst>
      <p:ext uri="{BB962C8B-B14F-4D97-AF65-F5344CB8AC3E}">
        <p14:creationId xmlns:p14="http://schemas.microsoft.com/office/powerpoint/2010/main" val="326419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2A8B9B0-7CC9-4EF5-A715-D432B2ADD204}"/>
              </a:ext>
            </a:extLst>
          </p:cNvPr>
          <p:cNvPicPr>
            <a:picLocks noChangeAspect="1"/>
          </p:cNvPicPr>
          <p:nvPr/>
        </p:nvPicPr>
        <p:blipFill rotWithShape="1">
          <a:blip r:embed="rId3">
            <a:extLst>
              <a:ext uri="{28A0092B-C50C-407E-A947-70E740481C1C}">
                <a14:useLocalDpi xmlns:a14="http://schemas.microsoft.com/office/drawing/2010/main" val="0"/>
              </a:ext>
            </a:extLst>
          </a:blip>
          <a:srcRect t="1204" b="14781"/>
          <a:stretch/>
        </p:blipFill>
        <p:spPr>
          <a:xfrm>
            <a:off x="-58074" y="0"/>
            <a:ext cx="12233174" cy="6858000"/>
          </a:xfrm>
          <a:prstGeom prst="rect">
            <a:avLst/>
          </a:prstGeom>
        </p:spPr>
      </p:pic>
      <p:sp>
        <p:nvSpPr>
          <p:cNvPr id="5" name="TextBox 4">
            <a:extLst>
              <a:ext uri="{FF2B5EF4-FFF2-40B4-BE49-F238E27FC236}">
                <a16:creationId xmlns:a16="http://schemas.microsoft.com/office/drawing/2014/main" xmlns="" id="{EDB0FEF4-19BF-4BBA-93F3-78B603C11FEC}"/>
              </a:ext>
            </a:extLst>
          </p:cNvPr>
          <p:cNvSpPr txBox="1"/>
          <p:nvPr/>
        </p:nvSpPr>
        <p:spPr>
          <a:xfrm>
            <a:off x="6096000" y="685152"/>
            <a:ext cx="5425869" cy="1104902"/>
          </a:xfrm>
          <a:prstGeom prst="rect">
            <a:avLst/>
          </a:prstGeom>
          <a:noFill/>
        </p:spPr>
        <p:txBody>
          <a:bodyPr wrap="square" lIns="0" tIns="0" rIns="0" bIns="0" rtlCol="0">
            <a:noAutofit/>
          </a:bodyPr>
          <a:lstStyle/>
          <a:p>
            <a:pPr algn="l"/>
            <a:r>
              <a:rPr lang="en-CA" sz="7200" b="1">
                <a:solidFill>
                  <a:schemeClr val="bg1"/>
                </a:solidFill>
              </a:rPr>
              <a:t>Why Africa?</a:t>
            </a:r>
          </a:p>
        </p:txBody>
      </p:sp>
    </p:spTree>
    <p:extLst>
      <p:ext uri="{BB962C8B-B14F-4D97-AF65-F5344CB8AC3E}">
        <p14:creationId xmlns:p14="http://schemas.microsoft.com/office/powerpoint/2010/main" val="90602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31AE3-8B37-421A-BD55-F0695A5EC9D3}"/>
              </a:ext>
            </a:extLst>
          </p:cNvPr>
          <p:cNvSpPr>
            <a:spLocks noGrp="1"/>
          </p:cNvSpPr>
          <p:nvPr>
            <p:ph type="title"/>
          </p:nvPr>
        </p:nvSpPr>
        <p:spPr/>
        <p:txBody>
          <a:bodyPr/>
          <a:lstStyle/>
          <a:p>
            <a:r>
              <a:rPr lang="en-CA"/>
              <a:t>Key Statistics</a:t>
            </a:r>
          </a:p>
        </p:txBody>
      </p:sp>
      <p:sp>
        <p:nvSpPr>
          <p:cNvPr id="3" name="Text Placeholder 2">
            <a:extLst>
              <a:ext uri="{FF2B5EF4-FFF2-40B4-BE49-F238E27FC236}">
                <a16:creationId xmlns:a16="http://schemas.microsoft.com/office/drawing/2014/main" xmlns="" id="{529FE9AC-E987-4A9C-A697-1DAC0B758CBC}"/>
              </a:ext>
            </a:extLst>
          </p:cNvPr>
          <p:cNvSpPr>
            <a:spLocks noGrp="1"/>
          </p:cNvSpPr>
          <p:nvPr>
            <p:ph type="body" sz="quarter" idx="10"/>
          </p:nvPr>
        </p:nvSpPr>
        <p:spPr/>
        <p:txBody>
          <a:bodyPr/>
          <a:lstStyle/>
          <a:p>
            <a:r>
              <a:rPr lang="en-CA"/>
              <a:t>Population</a:t>
            </a:r>
          </a:p>
        </p:txBody>
      </p:sp>
      <p:sp>
        <p:nvSpPr>
          <p:cNvPr id="4" name="Text Placeholder 3">
            <a:extLst>
              <a:ext uri="{FF2B5EF4-FFF2-40B4-BE49-F238E27FC236}">
                <a16:creationId xmlns:a16="http://schemas.microsoft.com/office/drawing/2014/main" xmlns="" id="{4423C90E-FBCB-4669-83B9-B587DFF5183F}"/>
              </a:ext>
            </a:extLst>
          </p:cNvPr>
          <p:cNvSpPr>
            <a:spLocks noGrp="1"/>
          </p:cNvSpPr>
          <p:nvPr>
            <p:ph type="body" sz="quarter" idx="11"/>
          </p:nvPr>
        </p:nvSpPr>
        <p:spPr/>
        <p:txBody>
          <a:bodyPr/>
          <a:lstStyle/>
          <a:p>
            <a:r>
              <a:rPr lang="en-CA"/>
              <a:t>75% of the population is under age 35.</a:t>
            </a:r>
          </a:p>
          <a:p>
            <a:endParaRPr lang="en-CA"/>
          </a:p>
        </p:txBody>
      </p:sp>
      <p:sp>
        <p:nvSpPr>
          <p:cNvPr id="5" name="Text Placeholder 4">
            <a:extLst>
              <a:ext uri="{FF2B5EF4-FFF2-40B4-BE49-F238E27FC236}">
                <a16:creationId xmlns:a16="http://schemas.microsoft.com/office/drawing/2014/main" xmlns="" id="{6589E70F-A46B-4D0C-94D3-3E8C61B5B96C}"/>
              </a:ext>
            </a:extLst>
          </p:cNvPr>
          <p:cNvSpPr>
            <a:spLocks noGrp="1"/>
          </p:cNvSpPr>
          <p:nvPr>
            <p:ph type="body" sz="quarter" idx="12"/>
          </p:nvPr>
        </p:nvSpPr>
        <p:spPr/>
        <p:txBody>
          <a:bodyPr/>
          <a:lstStyle/>
          <a:p>
            <a:r>
              <a:rPr lang="en-CA"/>
              <a:t>Economic Growth Rate </a:t>
            </a:r>
          </a:p>
        </p:txBody>
      </p:sp>
      <p:sp>
        <p:nvSpPr>
          <p:cNvPr id="6" name="Text Placeholder 5">
            <a:extLst>
              <a:ext uri="{FF2B5EF4-FFF2-40B4-BE49-F238E27FC236}">
                <a16:creationId xmlns:a16="http://schemas.microsoft.com/office/drawing/2014/main" xmlns="" id="{AE05462E-C7A5-4CBB-830B-CECED10FE140}"/>
              </a:ext>
            </a:extLst>
          </p:cNvPr>
          <p:cNvSpPr>
            <a:spLocks noGrp="1"/>
          </p:cNvSpPr>
          <p:nvPr>
            <p:ph type="body" sz="quarter" idx="13"/>
          </p:nvPr>
        </p:nvSpPr>
        <p:spPr/>
        <p:txBody>
          <a:bodyPr/>
          <a:lstStyle/>
          <a:p>
            <a:r>
              <a:rPr lang="en-CA">
                <a:latin typeface="Helvetica" panose="020B0604020202020204" pitchFamily="34" charset="0"/>
                <a:cs typeface="Helvetica" panose="020B0604020202020204" pitchFamily="34" charset="0"/>
              </a:rPr>
              <a:t>6% growth rate per year over the next two decades.</a:t>
            </a:r>
          </a:p>
        </p:txBody>
      </p:sp>
      <p:sp>
        <p:nvSpPr>
          <p:cNvPr id="7" name="Text Placeholder 6">
            <a:extLst>
              <a:ext uri="{FF2B5EF4-FFF2-40B4-BE49-F238E27FC236}">
                <a16:creationId xmlns:a16="http://schemas.microsoft.com/office/drawing/2014/main" xmlns="" id="{D9BE77D8-F3F1-4487-AB4A-90EBE4737051}"/>
              </a:ext>
            </a:extLst>
          </p:cNvPr>
          <p:cNvSpPr>
            <a:spLocks noGrp="1"/>
          </p:cNvSpPr>
          <p:nvPr>
            <p:ph type="body" sz="quarter" idx="14"/>
          </p:nvPr>
        </p:nvSpPr>
        <p:spPr/>
        <p:txBody>
          <a:bodyPr/>
          <a:lstStyle/>
          <a:p>
            <a:r>
              <a:rPr lang="en-CA"/>
              <a:t>Literacy </a:t>
            </a:r>
          </a:p>
        </p:txBody>
      </p:sp>
      <p:sp>
        <p:nvSpPr>
          <p:cNvPr id="8" name="Text Placeholder 7">
            <a:extLst>
              <a:ext uri="{FF2B5EF4-FFF2-40B4-BE49-F238E27FC236}">
                <a16:creationId xmlns:a16="http://schemas.microsoft.com/office/drawing/2014/main" xmlns="" id="{79604F8E-CCEC-48E9-8DB0-FC759115F16B}"/>
              </a:ext>
            </a:extLst>
          </p:cNvPr>
          <p:cNvSpPr>
            <a:spLocks noGrp="1"/>
          </p:cNvSpPr>
          <p:nvPr>
            <p:ph type="body" sz="quarter" idx="15"/>
          </p:nvPr>
        </p:nvSpPr>
        <p:spPr/>
        <p:txBody>
          <a:bodyPr/>
          <a:lstStyle/>
          <a:p>
            <a:r>
              <a:rPr lang="en-CA"/>
              <a:t>21% increase in literacy rate by 2030.</a:t>
            </a:r>
          </a:p>
          <a:p>
            <a:endParaRPr lang="en-CA"/>
          </a:p>
        </p:txBody>
      </p:sp>
      <p:sp>
        <p:nvSpPr>
          <p:cNvPr id="9" name="Text Placeholder 8">
            <a:extLst>
              <a:ext uri="{FF2B5EF4-FFF2-40B4-BE49-F238E27FC236}">
                <a16:creationId xmlns:a16="http://schemas.microsoft.com/office/drawing/2014/main" xmlns="" id="{0F830577-72F8-4872-A2F6-F20548211643}"/>
              </a:ext>
            </a:extLst>
          </p:cNvPr>
          <p:cNvSpPr>
            <a:spLocks noGrp="1"/>
          </p:cNvSpPr>
          <p:nvPr>
            <p:ph type="body" sz="quarter" idx="16"/>
          </p:nvPr>
        </p:nvSpPr>
        <p:spPr/>
        <p:txBody>
          <a:bodyPr/>
          <a:lstStyle/>
          <a:p>
            <a:r>
              <a:rPr lang="en-CA"/>
              <a:t>Mobile Subscriptions </a:t>
            </a:r>
          </a:p>
        </p:txBody>
      </p:sp>
      <p:sp>
        <p:nvSpPr>
          <p:cNvPr id="10" name="Text Placeholder 9">
            <a:extLst>
              <a:ext uri="{FF2B5EF4-FFF2-40B4-BE49-F238E27FC236}">
                <a16:creationId xmlns:a16="http://schemas.microsoft.com/office/drawing/2014/main" xmlns="" id="{BA1E66F9-041E-4638-9AC0-17A706DDF5CD}"/>
              </a:ext>
            </a:extLst>
          </p:cNvPr>
          <p:cNvSpPr>
            <a:spLocks noGrp="1"/>
          </p:cNvSpPr>
          <p:nvPr>
            <p:ph type="body" sz="quarter" idx="17"/>
          </p:nvPr>
        </p:nvSpPr>
        <p:spPr/>
        <p:txBody>
          <a:bodyPr/>
          <a:lstStyle/>
          <a:p>
            <a:r>
              <a:rPr lang="en-CA">
                <a:latin typeface="Helvetica" panose="020B0604020202020204" pitchFamily="34" charset="0"/>
                <a:cs typeface="Helvetica" panose="020B0604020202020204" pitchFamily="34" charset="0"/>
              </a:rPr>
              <a:t>921% increase in mobile subscriptions by 2030.</a:t>
            </a:r>
          </a:p>
          <a:p>
            <a:endParaRPr lang="en-CA"/>
          </a:p>
        </p:txBody>
      </p:sp>
      <p:grpSp>
        <p:nvGrpSpPr>
          <p:cNvPr id="11" name="Group 10">
            <a:extLst>
              <a:ext uri="{FF2B5EF4-FFF2-40B4-BE49-F238E27FC236}">
                <a16:creationId xmlns:a16="http://schemas.microsoft.com/office/drawing/2014/main" xmlns="" id="{B28E8B2F-11C5-4AA8-84E8-26300B17ED9C}"/>
              </a:ext>
            </a:extLst>
          </p:cNvPr>
          <p:cNvGrpSpPr/>
          <p:nvPr/>
        </p:nvGrpSpPr>
        <p:grpSpPr>
          <a:xfrm>
            <a:off x="3973922" y="2670566"/>
            <a:ext cx="1071736" cy="1071736"/>
            <a:chOff x="301910" y="2346380"/>
            <a:chExt cx="1325880" cy="1325880"/>
          </a:xfrm>
        </p:grpSpPr>
        <p:sp>
          <p:nvSpPr>
            <p:cNvPr id="12" name="Oval 11">
              <a:extLst>
                <a:ext uri="{FF2B5EF4-FFF2-40B4-BE49-F238E27FC236}">
                  <a16:creationId xmlns:a16="http://schemas.microsoft.com/office/drawing/2014/main" xmlns="" id="{DB39237E-3D2C-43A6-87A9-1368F42FA84A}"/>
                </a:ext>
              </a:extLst>
            </p:cNvPr>
            <p:cNvSpPr/>
            <p:nvPr/>
          </p:nvSpPr>
          <p:spPr bwMode="auto">
            <a:xfrm>
              <a:off x="301910" y="2346380"/>
              <a:ext cx="1325880" cy="1325880"/>
            </a:xfrm>
            <a:prstGeom prst="ellipse">
              <a:avLst/>
            </a:prstGeom>
            <a:solidFill>
              <a:srgbClr val="B9B9B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pic>
          <p:nvPicPr>
            <p:cNvPr id="13" name="Picture 5" descr="C:\Users\kkyselytzia\AppData\Local\Temp\Rar$DI13.736\icon_42125.png">
              <a:extLst>
                <a:ext uri="{FF2B5EF4-FFF2-40B4-BE49-F238E27FC236}">
                  <a16:creationId xmlns:a16="http://schemas.microsoft.com/office/drawing/2014/main" xmlns="" id="{B7ADFCC7-AFA7-40E4-A370-9A243E4C0B15}"/>
                </a:ext>
              </a:extLst>
            </p:cNvPr>
            <p:cNvPicPr>
              <a:picLocks noChangeAspect="1" noChangeArrowheads="1"/>
            </p:cNvPicPr>
            <p:nvPr/>
          </p:nvPicPr>
          <p:blipFill>
            <a:blip r:embed="rId2" cstate="print"/>
            <a:srcRect/>
            <a:stretch>
              <a:fillRect/>
            </a:stretch>
          </p:blipFill>
          <p:spPr bwMode="auto">
            <a:xfrm>
              <a:off x="470987" y="2483110"/>
              <a:ext cx="987726" cy="1052421"/>
            </a:xfrm>
            <a:prstGeom prst="rect">
              <a:avLst/>
            </a:prstGeom>
            <a:noFill/>
          </p:spPr>
        </p:pic>
      </p:grpSp>
      <p:grpSp>
        <p:nvGrpSpPr>
          <p:cNvPr id="14" name="Group 13">
            <a:extLst>
              <a:ext uri="{FF2B5EF4-FFF2-40B4-BE49-F238E27FC236}">
                <a16:creationId xmlns:a16="http://schemas.microsoft.com/office/drawing/2014/main" xmlns="" id="{7ECE4C54-858A-4BB2-B7A2-AE1EBD16A389}"/>
              </a:ext>
            </a:extLst>
          </p:cNvPr>
          <p:cNvGrpSpPr/>
          <p:nvPr/>
        </p:nvGrpSpPr>
        <p:grpSpPr>
          <a:xfrm>
            <a:off x="3647354" y="1426564"/>
            <a:ext cx="1527317" cy="1430764"/>
            <a:chOff x="3940678" y="4628584"/>
            <a:chExt cx="2828924" cy="3022600"/>
          </a:xfrm>
        </p:grpSpPr>
        <p:graphicFrame>
          <p:nvGraphicFramePr>
            <p:cNvPr id="15" name="Chart 14">
              <a:extLst>
                <a:ext uri="{FF2B5EF4-FFF2-40B4-BE49-F238E27FC236}">
                  <a16:creationId xmlns:a16="http://schemas.microsoft.com/office/drawing/2014/main" xmlns="" id="{31D97D03-E063-4418-9493-55B399E3F684}"/>
                </a:ext>
              </a:extLst>
            </p:cNvPr>
            <p:cNvGraphicFramePr/>
            <p:nvPr>
              <p:extLst/>
            </p:nvPr>
          </p:nvGraphicFramePr>
          <p:xfrm>
            <a:off x="3940678" y="4628584"/>
            <a:ext cx="2828924" cy="3022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xmlns="" id="{ABDFB101-5A0F-4AFF-B0B5-F849F0D4CC95}"/>
                </a:ext>
              </a:extLst>
            </p:cNvPr>
            <p:cNvSpPr txBox="1"/>
            <p:nvPr/>
          </p:nvSpPr>
          <p:spPr>
            <a:xfrm>
              <a:off x="5099077" y="5415289"/>
              <a:ext cx="838201" cy="1105343"/>
            </a:xfrm>
            <a:prstGeom prst="rect">
              <a:avLst/>
            </a:prstGeom>
            <a:noFill/>
          </p:spPr>
          <p:txBody>
            <a:bodyPr wrap="square" rtlCol="0">
              <a:spAutoFit/>
            </a:bodyPr>
            <a:lstStyle/>
            <a:p>
              <a:pPr algn="ctr"/>
              <a:r>
                <a:rPr lang="en-CA" sz="1400" b="1">
                  <a:solidFill>
                    <a:schemeClr val="accent1"/>
                  </a:solidFill>
                  <a:latin typeface="Frutiger LT Std 45 Light" pitchFamily="34" charset="0"/>
                </a:rPr>
                <a:t>75%</a:t>
              </a:r>
            </a:p>
          </p:txBody>
        </p:sp>
      </p:grpSp>
      <p:grpSp>
        <p:nvGrpSpPr>
          <p:cNvPr id="17" name="Group 16">
            <a:extLst>
              <a:ext uri="{FF2B5EF4-FFF2-40B4-BE49-F238E27FC236}">
                <a16:creationId xmlns:a16="http://schemas.microsoft.com/office/drawing/2014/main" xmlns="" id="{8DAD2454-ECC5-40D1-90A9-121E76F3A2E1}"/>
              </a:ext>
            </a:extLst>
          </p:cNvPr>
          <p:cNvGrpSpPr/>
          <p:nvPr/>
        </p:nvGrpSpPr>
        <p:grpSpPr>
          <a:xfrm>
            <a:off x="3973922" y="3852824"/>
            <a:ext cx="1101809" cy="1101809"/>
            <a:chOff x="301910" y="3784090"/>
            <a:chExt cx="1325880" cy="1325880"/>
          </a:xfrm>
        </p:grpSpPr>
        <p:sp>
          <p:nvSpPr>
            <p:cNvPr id="18" name="Oval 17">
              <a:extLst>
                <a:ext uri="{FF2B5EF4-FFF2-40B4-BE49-F238E27FC236}">
                  <a16:creationId xmlns:a16="http://schemas.microsoft.com/office/drawing/2014/main" xmlns="" id="{EC1DF9F6-569A-49DE-BA4A-5CE985C29741}"/>
                </a:ext>
              </a:extLst>
            </p:cNvPr>
            <p:cNvSpPr/>
            <p:nvPr/>
          </p:nvSpPr>
          <p:spPr bwMode="auto">
            <a:xfrm>
              <a:off x="301910" y="3784090"/>
              <a:ext cx="1325880" cy="1325880"/>
            </a:xfrm>
            <a:prstGeom prst="ellipse">
              <a:avLst/>
            </a:prstGeom>
            <a:solidFill>
              <a:srgbClr val="B9B9B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pic>
          <p:nvPicPr>
            <p:cNvPr id="19" name="Picture 3" descr="C:\Users\kkyselytzia\AppData\Local\Temp\Rar$DI05.931\icon_10732.png">
              <a:extLst>
                <a:ext uri="{FF2B5EF4-FFF2-40B4-BE49-F238E27FC236}">
                  <a16:creationId xmlns:a16="http://schemas.microsoft.com/office/drawing/2014/main" xmlns="" id="{379666A1-40E4-4882-96BA-3CB3DA8C0D7D}"/>
                </a:ext>
              </a:extLst>
            </p:cNvPr>
            <p:cNvPicPr>
              <a:picLocks noChangeAspect="1" noChangeArrowheads="1"/>
            </p:cNvPicPr>
            <p:nvPr/>
          </p:nvPicPr>
          <p:blipFill>
            <a:blip r:embed="rId4" cstate="print"/>
            <a:srcRect/>
            <a:stretch>
              <a:fillRect/>
            </a:stretch>
          </p:blipFill>
          <p:spPr bwMode="auto">
            <a:xfrm>
              <a:off x="434326" y="3899254"/>
              <a:ext cx="1061049" cy="1061049"/>
            </a:xfrm>
            <a:prstGeom prst="rect">
              <a:avLst/>
            </a:prstGeom>
            <a:noFill/>
          </p:spPr>
        </p:pic>
      </p:grpSp>
      <p:grpSp>
        <p:nvGrpSpPr>
          <p:cNvPr id="20" name="Group 19">
            <a:extLst>
              <a:ext uri="{FF2B5EF4-FFF2-40B4-BE49-F238E27FC236}">
                <a16:creationId xmlns:a16="http://schemas.microsoft.com/office/drawing/2014/main" xmlns="" id="{41F84917-E1F2-4279-92EC-4C469EA67F0B}"/>
              </a:ext>
            </a:extLst>
          </p:cNvPr>
          <p:cNvGrpSpPr/>
          <p:nvPr/>
        </p:nvGrpSpPr>
        <p:grpSpPr>
          <a:xfrm>
            <a:off x="3973922" y="5044632"/>
            <a:ext cx="1101809" cy="1101809"/>
            <a:chOff x="301910" y="5221842"/>
            <a:chExt cx="1325880" cy="1325880"/>
          </a:xfrm>
        </p:grpSpPr>
        <p:sp>
          <p:nvSpPr>
            <p:cNvPr id="21" name="Oval 20">
              <a:extLst>
                <a:ext uri="{FF2B5EF4-FFF2-40B4-BE49-F238E27FC236}">
                  <a16:creationId xmlns:a16="http://schemas.microsoft.com/office/drawing/2014/main" xmlns="" id="{22615FFE-833A-4DC3-9677-65DF23FC7491}"/>
                </a:ext>
              </a:extLst>
            </p:cNvPr>
            <p:cNvSpPr/>
            <p:nvPr/>
          </p:nvSpPr>
          <p:spPr bwMode="auto">
            <a:xfrm>
              <a:off x="301910" y="5221842"/>
              <a:ext cx="1325880" cy="1325880"/>
            </a:xfrm>
            <a:prstGeom prst="ellipse">
              <a:avLst/>
            </a:prstGeom>
            <a:solidFill>
              <a:srgbClr val="B9B9B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pic>
          <p:nvPicPr>
            <p:cNvPr id="22" name="Picture 4" descr="C:\Users\kkyselytzia\AppData\Local\Temp\Rar$DI10.877\icon_12753.png">
              <a:extLst>
                <a:ext uri="{FF2B5EF4-FFF2-40B4-BE49-F238E27FC236}">
                  <a16:creationId xmlns:a16="http://schemas.microsoft.com/office/drawing/2014/main" xmlns="" id="{E835922F-6ACF-4B07-8848-38845A05CB0B}"/>
                </a:ext>
              </a:extLst>
            </p:cNvPr>
            <p:cNvPicPr>
              <a:picLocks noChangeAspect="1" noChangeArrowheads="1"/>
            </p:cNvPicPr>
            <p:nvPr/>
          </p:nvPicPr>
          <p:blipFill>
            <a:blip r:embed="rId5" cstate="print"/>
            <a:srcRect/>
            <a:stretch>
              <a:fillRect/>
            </a:stretch>
          </p:blipFill>
          <p:spPr bwMode="auto">
            <a:xfrm>
              <a:off x="451067" y="5424642"/>
              <a:ext cx="1027567" cy="920280"/>
            </a:xfrm>
            <a:prstGeom prst="rect">
              <a:avLst/>
            </a:prstGeom>
            <a:noFill/>
          </p:spPr>
        </p:pic>
      </p:grpSp>
      <p:cxnSp>
        <p:nvCxnSpPr>
          <p:cNvPr id="24" name="Straight Connector 23">
            <a:extLst>
              <a:ext uri="{FF2B5EF4-FFF2-40B4-BE49-F238E27FC236}">
                <a16:creationId xmlns:a16="http://schemas.microsoft.com/office/drawing/2014/main" xmlns="" id="{EFE4A57B-9455-4E0C-B3B6-39A462E259AB}"/>
              </a:ext>
            </a:extLst>
          </p:cNvPr>
          <p:cNvCxnSpPr/>
          <p:nvPr/>
        </p:nvCxnSpPr>
        <p:spPr>
          <a:xfrm>
            <a:off x="6034752" y="2030988"/>
            <a:ext cx="35929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9F65D69-B1D3-487B-81C3-C904DDA8343A}"/>
              </a:ext>
            </a:extLst>
          </p:cNvPr>
          <p:cNvCxnSpPr/>
          <p:nvPr/>
        </p:nvCxnSpPr>
        <p:spPr>
          <a:xfrm>
            <a:off x="6021810" y="3217578"/>
            <a:ext cx="35929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4C57F78-FB80-4E44-BC46-64BFBB23281B}"/>
              </a:ext>
            </a:extLst>
          </p:cNvPr>
          <p:cNvCxnSpPr/>
          <p:nvPr/>
        </p:nvCxnSpPr>
        <p:spPr>
          <a:xfrm>
            <a:off x="5993120" y="4402073"/>
            <a:ext cx="35929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xmlns="" id="{CE433863-0B2F-42D2-85DA-6690A6D202EE}"/>
              </a:ext>
            </a:extLst>
          </p:cNvPr>
          <p:cNvSpPr txBox="1">
            <a:spLocks/>
          </p:cNvSpPr>
          <p:nvPr/>
        </p:nvSpPr>
        <p:spPr>
          <a:xfrm>
            <a:off x="6021810" y="1619667"/>
            <a:ext cx="3694113" cy="378127"/>
          </a:xfrm>
          <a:prstGeom prst="rect">
            <a:avLst/>
          </a:prstGeom>
        </p:spPr>
        <p:txBody>
          <a:bodyPr vert="horz" lIns="0" tIns="0" rIns="0" bIns="0" rtlCol="0" anchor="b">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kern="1200">
                <a:solidFill>
                  <a:schemeClr val="accent1"/>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b="1" kern="1200">
                <a:solidFill>
                  <a:schemeClr val="accent1"/>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b="1" kern="1200">
                <a:solidFill>
                  <a:schemeClr val="accent1"/>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Financial Inclusion</a:t>
            </a:r>
          </a:p>
        </p:txBody>
      </p:sp>
      <p:sp>
        <p:nvSpPr>
          <p:cNvPr id="28" name="Text Placeholder 4">
            <a:extLst>
              <a:ext uri="{FF2B5EF4-FFF2-40B4-BE49-F238E27FC236}">
                <a16:creationId xmlns:a16="http://schemas.microsoft.com/office/drawing/2014/main" xmlns="" id="{633E8698-92EA-4980-9C92-0E7790401AE0}"/>
              </a:ext>
            </a:extLst>
          </p:cNvPr>
          <p:cNvSpPr txBox="1">
            <a:spLocks/>
          </p:cNvSpPr>
          <p:nvPr/>
        </p:nvSpPr>
        <p:spPr>
          <a:xfrm>
            <a:off x="6021809" y="2779404"/>
            <a:ext cx="3694113" cy="378127"/>
          </a:xfrm>
          <a:prstGeom prst="rect">
            <a:avLst/>
          </a:prstGeom>
        </p:spPr>
        <p:txBody>
          <a:bodyPr vert="horz" lIns="0" tIns="0" rIns="0" bIns="0" rtlCol="0" anchor="b">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kern="1200">
                <a:solidFill>
                  <a:schemeClr val="accent1"/>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b="1" kern="1200">
                <a:solidFill>
                  <a:schemeClr val="accent1"/>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b="1" kern="1200">
                <a:solidFill>
                  <a:schemeClr val="accent1"/>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Income</a:t>
            </a:r>
          </a:p>
        </p:txBody>
      </p:sp>
      <p:sp>
        <p:nvSpPr>
          <p:cNvPr id="29" name="Text Placeholder 6">
            <a:extLst>
              <a:ext uri="{FF2B5EF4-FFF2-40B4-BE49-F238E27FC236}">
                <a16:creationId xmlns:a16="http://schemas.microsoft.com/office/drawing/2014/main" xmlns="" id="{00179B36-A9D8-4A78-BBA2-096A9EA8E778}"/>
              </a:ext>
            </a:extLst>
          </p:cNvPr>
          <p:cNvSpPr txBox="1">
            <a:spLocks/>
          </p:cNvSpPr>
          <p:nvPr/>
        </p:nvSpPr>
        <p:spPr>
          <a:xfrm>
            <a:off x="6021808" y="3967654"/>
            <a:ext cx="3694113" cy="378127"/>
          </a:xfrm>
          <a:prstGeom prst="rect">
            <a:avLst/>
          </a:prstGeom>
        </p:spPr>
        <p:txBody>
          <a:bodyPr vert="horz" lIns="0" tIns="0" rIns="0" bIns="0" rtlCol="0" anchor="b">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kern="1200">
                <a:solidFill>
                  <a:schemeClr val="accent1"/>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b="1" kern="1200">
                <a:solidFill>
                  <a:schemeClr val="accent1"/>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b="1" kern="1200">
                <a:solidFill>
                  <a:schemeClr val="accent1"/>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Education</a:t>
            </a:r>
          </a:p>
        </p:txBody>
      </p:sp>
      <p:sp>
        <p:nvSpPr>
          <p:cNvPr id="30" name="Text Placeholder 3">
            <a:extLst>
              <a:ext uri="{FF2B5EF4-FFF2-40B4-BE49-F238E27FC236}">
                <a16:creationId xmlns:a16="http://schemas.microsoft.com/office/drawing/2014/main" xmlns="" id="{F409DE84-3CD0-4C5C-8E59-E70C893A94E0}"/>
              </a:ext>
            </a:extLst>
          </p:cNvPr>
          <p:cNvSpPr txBox="1">
            <a:spLocks/>
          </p:cNvSpPr>
          <p:nvPr/>
        </p:nvSpPr>
        <p:spPr>
          <a:xfrm>
            <a:off x="6034753" y="2158944"/>
            <a:ext cx="3444226" cy="3646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Only 43% of the population has access to formal financial services.</a:t>
            </a:r>
          </a:p>
        </p:txBody>
      </p:sp>
      <p:sp>
        <p:nvSpPr>
          <p:cNvPr id="31" name="Text Placeholder 3">
            <a:extLst>
              <a:ext uri="{FF2B5EF4-FFF2-40B4-BE49-F238E27FC236}">
                <a16:creationId xmlns:a16="http://schemas.microsoft.com/office/drawing/2014/main" xmlns="" id="{7BC099C8-7705-4B23-A297-73E8FB540610}"/>
              </a:ext>
            </a:extLst>
          </p:cNvPr>
          <p:cNvSpPr txBox="1">
            <a:spLocks/>
          </p:cNvSpPr>
          <p:nvPr/>
        </p:nvSpPr>
        <p:spPr>
          <a:xfrm>
            <a:off x="6021808" y="3316872"/>
            <a:ext cx="3457172" cy="3646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~90% of the population lives on less than $10 per day.</a:t>
            </a:r>
          </a:p>
          <a:p>
            <a:endParaRPr lang="en-CA"/>
          </a:p>
        </p:txBody>
      </p:sp>
      <p:sp>
        <p:nvSpPr>
          <p:cNvPr id="32" name="Text Placeholder 3">
            <a:extLst>
              <a:ext uri="{FF2B5EF4-FFF2-40B4-BE49-F238E27FC236}">
                <a16:creationId xmlns:a16="http://schemas.microsoft.com/office/drawing/2014/main" xmlns="" id="{7AAE0851-0C1A-416D-A0CE-87F148FE719D}"/>
              </a:ext>
            </a:extLst>
          </p:cNvPr>
          <p:cNvSpPr txBox="1">
            <a:spLocks/>
          </p:cNvSpPr>
          <p:nvPr/>
        </p:nvSpPr>
        <p:spPr>
          <a:xfrm>
            <a:off x="6034753" y="4509969"/>
            <a:ext cx="3353692" cy="97549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2"/>
                </a:solidFill>
                <a:latin typeface="+mn-lt"/>
                <a:ea typeface="+mn-ea"/>
                <a:cs typeface="+mn-cs"/>
              </a:defRPr>
            </a:lvl1pPr>
            <a:lvl2pPr marL="182880" indent="0" algn="l" defTabSz="914400" rtl="0" eaLnBrk="1" latinLnBrk="0" hangingPunct="1">
              <a:lnSpc>
                <a:spcPct val="100000"/>
              </a:lnSpc>
              <a:spcBef>
                <a:spcPts val="500"/>
              </a:spcBef>
              <a:buClr>
                <a:schemeClr val="accent2"/>
              </a:buClr>
              <a:buFont typeface="Arial" panose="020B0604020202020204" pitchFamily="34" charset="0"/>
              <a:buNone/>
              <a:defRPr sz="1400" kern="1200">
                <a:solidFill>
                  <a:schemeClr val="tx2"/>
                </a:solidFill>
                <a:latin typeface="+mn-lt"/>
                <a:ea typeface="+mn-ea"/>
                <a:cs typeface="+mn-cs"/>
              </a:defRPr>
            </a:lvl2pPr>
            <a:lvl3pPr marL="365760" indent="0" algn="l" defTabSz="914400" rtl="0" eaLnBrk="1" latinLnBrk="0" hangingPunct="1">
              <a:lnSpc>
                <a:spcPct val="100000"/>
              </a:lnSpc>
              <a:spcBef>
                <a:spcPts val="500"/>
              </a:spcBef>
              <a:buClr>
                <a:schemeClr val="accent2"/>
              </a:buClr>
              <a:buFont typeface="Arial" panose="020B0604020202020204" pitchFamily="34" charset="0"/>
              <a:buNone/>
              <a:defRPr sz="1200" kern="1200">
                <a:solidFill>
                  <a:schemeClr val="tx2"/>
                </a:solidFill>
                <a:latin typeface="+mn-lt"/>
                <a:ea typeface="+mn-ea"/>
                <a:cs typeface="+mn-cs"/>
              </a:defRPr>
            </a:lvl3pPr>
            <a:lvl4pPr marL="54864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4pPr>
            <a:lvl5pPr marL="731520" indent="0" algn="l" defTabSz="914400" rtl="0" eaLnBrk="1" latinLnBrk="0" hangingPunct="1">
              <a:lnSpc>
                <a:spcPct val="100000"/>
              </a:lnSpc>
              <a:spcBef>
                <a:spcPts val="500"/>
              </a:spcBef>
              <a:buClr>
                <a:schemeClr val="accent2"/>
              </a:buClr>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Helvetica" panose="020B0604020202020204" pitchFamily="34" charset="0"/>
                <a:cs typeface="Helvetica" panose="020B0604020202020204" pitchFamily="34" charset="0"/>
              </a:rPr>
              <a:t>Lowest global education attainment rates: only 27% complete secondary education and 7% complete higher education.</a:t>
            </a:r>
          </a:p>
          <a:p>
            <a:endParaRPr lang="en-CA"/>
          </a:p>
        </p:txBody>
      </p:sp>
      <p:graphicFrame>
        <p:nvGraphicFramePr>
          <p:cNvPr id="33" name="Chart 32">
            <a:extLst>
              <a:ext uri="{FF2B5EF4-FFF2-40B4-BE49-F238E27FC236}">
                <a16:creationId xmlns:a16="http://schemas.microsoft.com/office/drawing/2014/main" xmlns="" id="{B5FA913A-CB21-468E-8D2E-6E0EC3769AF0}"/>
              </a:ext>
            </a:extLst>
          </p:cNvPr>
          <p:cNvGraphicFramePr/>
          <p:nvPr>
            <p:extLst/>
          </p:nvPr>
        </p:nvGraphicFramePr>
        <p:xfrm>
          <a:off x="9279740" y="2595916"/>
          <a:ext cx="1575223" cy="1475642"/>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xmlns="" id="{F22E7271-7368-4456-B403-90A9B5996878}"/>
              </a:ext>
            </a:extLst>
          </p:cNvPr>
          <p:cNvSpPr txBox="1"/>
          <p:nvPr/>
        </p:nvSpPr>
        <p:spPr>
          <a:xfrm>
            <a:off x="9820898" y="3005714"/>
            <a:ext cx="492909" cy="523220"/>
          </a:xfrm>
          <a:prstGeom prst="rect">
            <a:avLst/>
          </a:prstGeom>
          <a:noFill/>
        </p:spPr>
        <p:txBody>
          <a:bodyPr wrap="square" rtlCol="0">
            <a:spAutoFit/>
          </a:bodyPr>
          <a:lstStyle/>
          <a:p>
            <a:pPr algn="ctr"/>
            <a:r>
              <a:rPr lang="en-CA" sz="1400" b="1">
                <a:solidFill>
                  <a:schemeClr val="accent1"/>
                </a:solidFill>
                <a:latin typeface="Frutiger LT Std 45 Light" pitchFamily="34" charset="0"/>
              </a:rPr>
              <a:t>90%</a:t>
            </a:r>
          </a:p>
        </p:txBody>
      </p:sp>
      <p:sp>
        <p:nvSpPr>
          <p:cNvPr id="46" name="Oval 45">
            <a:extLst>
              <a:ext uri="{FF2B5EF4-FFF2-40B4-BE49-F238E27FC236}">
                <a16:creationId xmlns:a16="http://schemas.microsoft.com/office/drawing/2014/main" xmlns="" id="{A66BCA90-9193-4095-9681-C663B8780B09}"/>
              </a:ext>
            </a:extLst>
          </p:cNvPr>
          <p:cNvSpPr/>
          <p:nvPr/>
        </p:nvSpPr>
        <p:spPr bwMode="auto">
          <a:xfrm>
            <a:off x="9519764" y="3953469"/>
            <a:ext cx="1101809" cy="1101809"/>
          </a:xfrm>
          <a:prstGeom prst="ellipse">
            <a:avLst/>
          </a:prstGeom>
          <a:solidFill>
            <a:srgbClr val="B9B9B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xmlns="" id="{E7FC40FC-6794-4171-8BF4-0625630DCE7F}"/>
              </a:ext>
            </a:extLst>
          </p:cNvPr>
          <p:cNvSpPr/>
          <p:nvPr/>
        </p:nvSpPr>
        <p:spPr bwMode="auto">
          <a:xfrm>
            <a:off x="9519764" y="1480006"/>
            <a:ext cx="1101809" cy="1101809"/>
          </a:xfrm>
          <a:prstGeom prst="ellipse">
            <a:avLst/>
          </a:prstGeom>
          <a:solidFill>
            <a:srgbClr val="B9B9B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a16="http://schemas.microsoft.com/office/drawing/2014/main" xmlns="" id="{ACA2D40C-8E44-43E9-9107-B0BA441F19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11685" y="4075745"/>
            <a:ext cx="776224" cy="776224"/>
          </a:xfrm>
          <a:prstGeom prst="rect">
            <a:avLst/>
          </a:prstGeom>
        </p:spPr>
      </p:pic>
      <p:pic>
        <p:nvPicPr>
          <p:cNvPr id="56" name="Picture 55">
            <a:extLst>
              <a:ext uri="{FF2B5EF4-FFF2-40B4-BE49-F238E27FC236}">
                <a16:creationId xmlns:a16="http://schemas.microsoft.com/office/drawing/2014/main" xmlns="" id="{412E0E14-A3E2-4995-8BEC-E3AC2A25C2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2203" y="1710340"/>
            <a:ext cx="650296" cy="650296"/>
          </a:xfrm>
          <a:prstGeom prst="rect">
            <a:avLst/>
          </a:prstGeom>
        </p:spPr>
      </p:pic>
    </p:spTree>
    <p:extLst>
      <p:ext uri="{BB962C8B-B14F-4D97-AF65-F5344CB8AC3E}">
        <p14:creationId xmlns:p14="http://schemas.microsoft.com/office/powerpoint/2010/main" val="77901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16031-1DF4-4D1C-927D-B7344782D504}"/>
              </a:ext>
            </a:extLst>
          </p:cNvPr>
          <p:cNvSpPr>
            <a:spLocks noGrp="1"/>
          </p:cNvSpPr>
          <p:nvPr>
            <p:ph type="title"/>
          </p:nvPr>
        </p:nvSpPr>
        <p:spPr/>
        <p:txBody>
          <a:bodyPr/>
          <a:lstStyle/>
          <a:p>
            <a:r>
              <a:rPr lang="en-CA"/>
              <a:t>Challenges to be Addressed</a:t>
            </a:r>
          </a:p>
        </p:txBody>
      </p:sp>
      <p:sp>
        <p:nvSpPr>
          <p:cNvPr id="3" name="Text Placeholder 2">
            <a:extLst>
              <a:ext uri="{FF2B5EF4-FFF2-40B4-BE49-F238E27FC236}">
                <a16:creationId xmlns:a16="http://schemas.microsoft.com/office/drawing/2014/main" xmlns="" id="{FE575CE4-2D2C-42EC-8227-2089CD5156AE}"/>
              </a:ext>
            </a:extLst>
          </p:cNvPr>
          <p:cNvSpPr>
            <a:spLocks noGrp="1"/>
          </p:cNvSpPr>
          <p:nvPr>
            <p:ph type="body" sz="quarter" idx="10"/>
          </p:nvPr>
        </p:nvSpPr>
        <p:spPr/>
        <p:txBody>
          <a:bodyPr/>
          <a:lstStyle/>
          <a:p>
            <a:r>
              <a:rPr lang="en-CA"/>
              <a:t>By 2035, there will be more young people entering Africa’s workforce each year than in the rest of the globe combined.</a:t>
            </a:r>
          </a:p>
        </p:txBody>
      </p:sp>
      <p:sp>
        <p:nvSpPr>
          <p:cNvPr id="4" name="Text Placeholder 3">
            <a:extLst>
              <a:ext uri="{FF2B5EF4-FFF2-40B4-BE49-F238E27FC236}">
                <a16:creationId xmlns:a16="http://schemas.microsoft.com/office/drawing/2014/main" xmlns="" id="{9B585FA3-D96B-4180-AECD-8AD7FA9722A7}"/>
              </a:ext>
            </a:extLst>
          </p:cNvPr>
          <p:cNvSpPr>
            <a:spLocks noGrp="1"/>
          </p:cNvSpPr>
          <p:nvPr>
            <p:ph type="body" sz="quarter" idx="11"/>
          </p:nvPr>
        </p:nvSpPr>
        <p:spPr/>
        <p:txBody>
          <a:bodyPr/>
          <a:lstStyle/>
          <a:p>
            <a:r>
              <a:rPr lang="en-CA" sz="2000"/>
              <a:t>A significant gap exists between the number of young people seeking work and the limited employment opportunities available to them.</a:t>
            </a:r>
          </a:p>
          <a:p>
            <a:r>
              <a:rPr lang="en-CA" sz="2000"/>
              <a:t>There is a mismatch between the skills demanded by the market and the training young people receive. </a:t>
            </a:r>
          </a:p>
          <a:p>
            <a:r>
              <a:rPr lang="en-CA" sz="2000"/>
              <a:t>There are barriers to link job seekers with employers or entrepreneurship opportunities.</a:t>
            </a:r>
          </a:p>
        </p:txBody>
      </p:sp>
      <p:pic>
        <p:nvPicPr>
          <p:cNvPr id="7" name="Picture Placeholder 6">
            <a:extLst>
              <a:ext uri="{FF2B5EF4-FFF2-40B4-BE49-F238E27FC236}">
                <a16:creationId xmlns:a16="http://schemas.microsoft.com/office/drawing/2014/main" xmlns="" id="{686BCE30-BD66-4B0A-B581-9F0537277F8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1134" b="11134"/>
          <a:stretch>
            <a:fillRect/>
          </a:stretch>
        </p:blipFill>
        <p:spPr>
          <a:xfrm>
            <a:off x="380999" y="3497943"/>
            <a:ext cx="5524501" cy="2864757"/>
          </a:xfrm>
        </p:spPr>
      </p:pic>
    </p:spTree>
    <p:extLst>
      <p:ext uri="{BB962C8B-B14F-4D97-AF65-F5344CB8AC3E}">
        <p14:creationId xmlns:p14="http://schemas.microsoft.com/office/powerpoint/2010/main" val="820684739"/>
      </p:ext>
    </p:extLst>
  </p:cSld>
  <p:clrMapOvr>
    <a:masterClrMapping/>
  </p:clrMapOvr>
</p:sld>
</file>

<file path=ppt/theme/theme1.xml><?xml version="1.0" encoding="utf-8"?>
<a:theme xmlns:a="http://schemas.openxmlformats.org/drawingml/2006/main" name="Office Theme">
  <a:themeElements>
    <a:clrScheme name="Custom 337">
      <a:dk1>
        <a:srgbClr val="000000"/>
      </a:dk1>
      <a:lt1>
        <a:srgbClr val="FFFFFF"/>
      </a:lt1>
      <a:dk2>
        <a:srgbClr val="141413"/>
      </a:dk2>
      <a:lt2>
        <a:srgbClr val="E3DFD7"/>
      </a:lt2>
      <a:accent1>
        <a:srgbClr val="FF671B"/>
      </a:accent1>
      <a:accent2>
        <a:srgbClr val="F38B00"/>
      </a:accent2>
      <a:accent3>
        <a:srgbClr val="FFC81F"/>
      </a:accent3>
      <a:accent4>
        <a:srgbClr val="8DB92E"/>
      </a:accent4>
      <a:accent5>
        <a:srgbClr val="D22A2F"/>
      </a:accent5>
      <a:accent6>
        <a:srgbClr val="4FCDB0"/>
      </a:accent6>
      <a:hlink>
        <a:srgbClr val="D22A2F"/>
      </a:hlink>
      <a:folHlink>
        <a:srgbClr val="7F7F7F"/>
      </a:folHlink>
    </a:clrScheme>
    <a:fontScheme name="Custom 253">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o Do List">
    <a:dk1>
      <a:sysClr val="windowText" lastClr="000000"/>
    </a:dk1>
    <a:lt1>
      <a:sysClr val="window" lastClr="FFFFFF"/>
    </a:lt1>
    <a:dk2>
      <a:srgbClr val="140545"/>
    </a:dk2>
    <a:lt2>
      <a:srgbClr val="FEF2E5"/>
    </a:lt2>
    <a:accent1>
      <a:srgbClr val="EA4193"/>
    </a:accent1>
    <a:accent2>
      <a:srgbClr val="F49129"/>
    </a:accent2>
    <a:accent3>
      <a:srgbClr val="93BF2B"/>
    </a:accent3>
    <a:accent4>
      <a:srgbClr val="31A0C5"/>
    </a:accent4>
    <a:accent5>
      <a:srgbClr val="DEC53B"/>
    </a:accent5>
    <a:accent6>
      <a:srgbClr val="724F97"/>
    </a:accent6>
    <a:hlink>
      <a:srgbClr val="31A0C5"/>
    </a:hlink>
    <a:folHlink>
      <a:srgbClr val="724F97"/>
    </a:folHlink>
  </a:clrScheme>
  <a:fontScheme name="To Do Lis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o Do List">
    <a:dk1>
      <a:sysClr val="windowText" lastClr="000000"/>
    </a:dk1>
    <a:lt1>
      <a:sysClr val="window" lastClr="FFFFFF"/>
    </a:lt1>
    <a:dk2>
      <a:srgbClr val="140545"/>
    </a:dk2>
    <a:lt2>
      <a:srgbClr val="FEF2E5"/>
    </a:lt2>
    <a:accent1>
      <a:srgbClr val="EA4193"/>
    </a:accent1>
    <a:accent2>
      <a:srgbClr val="F49129"/>
    </a:accent2>
    <a:accent3>
      <a:srgbClr val="93BF2B"/>
    </a:accent3>
    <a:accent4>
      <a:srgbClr val="31A0C5"/>
    </a:accent4>
    <a:accent5>
      <a:srgbClr val="DEC53B"/>
    </a:accent5>
    <a:accent6>
      <a:srgbClr val="724F97"/>
    </a:accent6>
    <a:hlink>
      <a:srgbClr val="31A0C5"/>
    </a:hlink>
    <a:folHlink>
      <a:srgbClr val="724F97"/>
    </a:folHlink>
  </a:clrScheme>
  <a:fontScheme name="To Do Lis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o Do List">
    <a:dk1>
      <a:sysClr val="windowText" lastClr="000000"/>
    </a:dk1>
    <a:lt1>
      <a:sysClr val="window" lastClr="FFFFFF"/>
    </a:lt1>
    <a:dk2>
      <a:srgbClr val="140545"/>
    </a:dk2>
    <a:lt2>
      <a:srgbClr val="FEF2E5"/>
    </a:lt2>
    <a:accent1>
      <a:srgbClr val="EA4193"/>
    </a:accent1>
    <a:accent2>
      <a:srgbClr val="F49129"/>
    </a:accent2>
    <a:accent3>
      <a:srgbClr val="93BF2B"/>
    </a:accent3>
    <a:accent4>
      <a:srgbClr val="31A0C5"/>
    </a:accent4>
    <a:accent5>
      <a:srgbClr val="DEC53B"/>
    </a:accent5>
    <a:accent6>
      <a:srgbClr val="724F97"/>
    </a:accent6>
    <a:hlink>
      <a:srgbClr val="31A0C5"/>
    </a:hlink>
    <a:folHlink>
      <a:srgbClr val="724F97"/>
    </a:folHlink>
  </a:clrScheme>
  <a:fontScheme name="To Do Lis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79289E2BAE04E9D338CC1F1E3CABF" ma:contentTypeVersion="5" ma:contentTypeDescription="Create a new document." ma:contentTypeScope="" ma:versionID="0920fbf5577e8f87492caf2f2db2d3df">
  <xsd:schema xmlns:xsd="http://www.w3.org/2001/XMLSchema" xmlns:xs="http://www.w3.org/2001/XMLSchema" xmlns:p="http://schemas.microsoft.com/office/2006/metadata/properties" xmlns:ns2="914764f2-eea9-42c3-82fd-627dd90ed266" xmlns:ns3="b1cb07f6-d3e6-4c4c-a26d-53416dd78a46" targetNamespace="http://schemas.microsoft.com/office/2006/metadata/properties" ma:root="true" ma:fieldsID="8d1c84c2b4e0b2335cada3f7161487ab" ns2:_="" ns3:_="">
    <xsd:import namespace="914764f2-eea9-42c3-82fd-627dd90ed266"/>
    <xsd:import namespace="b1cb07f6-d3e6-4c4c-a26d-53416dd78a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4764f2-eea9-42c3-82fd-627dd90ed2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cb07f6-d3e6-4c4c-a26d-53416dd78a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14764f2-eea9-42c3-82fd-627dd90ed266">
      <UserInfo>
        <DisplayName>Grace Hui</DisplayName>
        <AccountId>88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Staff Resource" ma:contentTypeID="0x010100F48A0BAAC352E54F9F7ED0E12DCB1EDE0F00127CCD6195DAFC45B518805ACAC965B7" ma:contentTypeVersion="32" ma:contentTypeDescription="" ma:contentTypeScope="" ma:versionID="cd210935587ee2fbdb785908fe103055">
  <xsd:schema xmlns:xsd="http://www.w3.org/2001/XMLSchema" xmlns:xs="http://www.w3.org/2001/XMLSchema" xmlns:p="http://schemas.microsoft.com/office/2006/metadata/properties" xmlns:ns2="0a5a1641-53eb-41a6-b593-cd2765731b5a" xmlns:ns3="0b19f153-8315-4327-a022-fe2d20517b36" xmlns:ns4="13c74c96-b91d-4c81-8461-7222bb92c8ab" xmlns:ns5="http://schemas.microsoft.com/sharepoint/v4" targetNamespace="http://schemas.microsoft.com/office/2006/metadata/properties" ma:root="true" ma:fieldsID="e0175cff938c645d7f24c76dc5042aa2" ns2:_="" ns3:_="" ns4:_="" ns5:_="">
    <xsd:import namespace="0a5a1641-53eb-41a6-b593-cd2765731b5a"/>
    <xsd:import namespace="0b19f153-8315-4327-a022-fe2d20517b36"/>
    <xsd:import namespace="13c74c96-b91d-4c81-8461-7222bb92c8ab"/>
    <xsd:import namespace="http://schemas.microsoft.com/sharepoint/v4"/>
    <xsd:element name="properties">
      <xsd:complexType>
        <xsd:sequence>
          <xsd:element name="documentManagement">
            <xsd:complexType>
              <xsd:all>
                <xsd:element ref="ns2:d6dfb40587df49149b7ae32609273369" minOccurs="0"/>
                <xsd:element ref="ns3:TaxCatchAll" minOccurs="0"/>
                <xsd:element ref="ns3:TaxCatchAllLabel" minOccurs="0"/>
                <xsd:element ref="ns2:m3cd4cca0d06422b88ead32d5f8649c9" minOccurs="0"/>
                <xsd:element ref="ns2:hf3efd3bed0a42669288a40f8f5deb21" minOccurs="0"/>
                <xsd:element ref="ns2:peaf90e53df044e996d75e24a9d1204d" minOccurs="0"/>
                <xsd:element ref="ns2:Migration_x0020_Source" minOccurs="0"/>
                <xsd:element ref="ns2:ebcf4d3be3b14af99799c85eebdfb04a" minOccurs="0"/>
                <xsd:element ref="ns2:k9e8aa5c3e0d45e1973ad0f0f2c47a57" minOccurs="0"/>
                <xsd:element ref="ns2:i959420fced34a9b9bfb3fcffcd7a30a" minOccurs="0"/>
                <xsd:element ref="ns4:MediaServiceGenerationTime" minOccurs="0"/>
                <xsd:element ref="ns4:MediaServiceEventHashCode" minOccurs="0"/>
                <xsd:element ref="ns5: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5a1641-53eb-41a6-b593-cd2765731b5a" elementFormDefault="qualified">
    <xsd:import namespace="http://schemas.microsoft.com/office/2006/documentManagement/types"/>
    <xsd:import namespace="http://schemas.microsoft.com/office/infopath/2007/PartnerControls"/>
    <xsd:element name="d6dfb40587df49149b7ae32609273369" ma:index="8" nillable="true" ma:taxonomy="true" ma:internalName="d6dfb40587df49149b7ae32609273369" ma:taxonomyFieldName="Document_x0020_Visibility" ma:displayName="Document Visibility" ma:default="380;#MCF Internal|0c66f5ed-b44a-4236-8cb4-67aad31dd073" ma:fieldId="{d6dfb405-87df-4914-9b7a-e32609273369}" ma:sspId="d538929e-e2f1-418f-b53c-f46b06f6782d" ma:termSetId="a071808c-1383-4fe0-a4f3-df1ffc354187" ma:anchorId="00000000-0000-0000-0000-000000000000" ma:open="false" ma:isKeyword="false">
      <xsd:complexType>
        <xsd:sequence>
          <xsd:element ref="pc:Terms" minOccurs="0" maxOccurs="1"/>
        </xsd:sequence>
      </xsd:complexType>
    </xsd:element>
    <xsd:element name="m3cd4cca0d06422b88ead32d5f8649c9" ma:index="12" nillable="true" ma:taxonomy="true" ma:internalName="m3cd4cca0d06422b88ead32d5f8649c9" ma:taxonomyFieldName="Document_x0020_Status" ma:displayName="Document Status" ma:default="394;#In Progress|2c49b7f6-daa5-425f-bdf6-143eaafa9f61" ma:fieldId="{63cd4cca-0d06-422b-88ea-d32d5f8649c9}" ma:sspId="d538929e-e2f1-418f-b53c-f46b06f6782d" ma:termSetId="83237d2a-5fa3-46a4-b537-bf695edf0c62" ma:anchorId="00000000-0000-0000-0000-000000000000" ma:open="false" ma:isKeyword="false">
      <xsd:complexType>
        <xsd:sequence>
          <xsd:element ref="pc:Terms" minOccurs="0" maxOccurs="1"/>
        </xsd:sequence>
      </xsd:complexType>
    </xsd:element>
    <xsd:element name="hf3efd3bed0a42669288a40f8f5deb21" ma:index="14" nillable="true" ma:taxonomy="true" ma:internalName="hf3efd3bed0a42669288a40f8f5deb21" ma:taxonomyFieldName="Document_x0020_Audience" ma:displayName="Document Audience" ma:default="" ma:fieldId="{1f3efd3b-ed0a-4266-9288-a40f8f5deb21}" ma:sspId="d538929e-e2f1-418f-b53c-f46b06f6782d" ma:termSetId="c5120b3b-7e79-446a-b733-68ef712732ca" ma:anchorId="00000000-0000-0000-0000-000000000000" ma:open="false" ma:isKeyword="false">
      <xsd:complexType>
        <xsd:sequence>
          <xsd:element ref="pc:Terms" minOccurs="0" maxOccurs="1"/>
        </xsd:sequence>
      </xsd:complexType>
    </xsd:element>
    <xsd:element name="peaf90e53df044e996d75e24a9d1204d" ma:index="16" nillable="true" ma:taxonomy="true" ma:internalName="peaf90e53df044e996d75e24a9d1204d" ma:taxonomyFieldName="Team" ma:displayName="Team" ma:default="" ma:fieldId="{9eaf90e5-3df0-44e9-96d7-5e24a9d1204d}" ma:taxonomyMulti="true" ma:sspId="d538929e-e2f1-418f-b53c-f46b06f6782d" ma:termSetId="b9b505bb-8761-41b0-8c09-35da09b626ab" ma:anchorId="00000000-0000-0000-0000-000000000000" ma:open="false" ma:isKeyword="false">
      <xsd:complexType>
        <xsd:sequence>
          <xsd:element ref="pc:Terms" minOccurs="0" maxOccurs="1"/>
        </xsd:sequence>
      </xsd:complexType>
    </xsd:element>
    <xsd:element name="Migration_x0020_Source" ma:index="18" nillable="true" ma:displayName="Migration Source" ma:description="Notes or folder path of origin." ma:hidden="true" ma:internalName="Migration_x0020_Source" ma:readOnly="false">
      <xsd:simpleType>
        <xsd:restriction base="dms:Text">
          <xsd:maxLength value="255"/>
        </xsd:restriction>
      </xsd:simpleType>
    </xsd:element>
    <xsd:element name="ebcf4d3be3b14af99799c85eebdfb04a" ma:index="19" nillable="true" ma:taxonomy="true" ma:internalName="ebcf4d3be3b14af99799c85eebdfb04a" ma:taxonomyFieldName="Staff_x0020_Resource_x0020_Category" ma:displayName="Staff Resource Category" ma:default="" ma:fieldId="{ebcf4d3b-e3b1-4af9-9799-c85eebdfb04a}" ma:sspId="d538929e-e2f1-418f-b53c-f46b06f6782d" ma:termSetId="515808b9-39d6-4dbe-859d-09e63099b07e" ma:anchorId="00000000-0000-0000-0000-000000000000" ma:open="false" ma:isKeyword="false">
      <xsd:complexType>
        <xsd:sequence>
          <xsd:element ref="pc:Terms" minOccurs="0" maxOccurs="1"/>
        </xsd:sequence>
      </xsd:complexType>
    </xsd:element>
    <xsd:element name="k9e8aa5c3e0d45e1973ad0f0f2c47a57" ma:index="21" nillable="true" ma:taxonomy="true" ma:internalName="k9e8aa5c3e0d45e1973ad0f0f2c47a57" ma:taxonomyFieldName="Event_x0020_Content_x0020_Source" ma:displayName="Content Source" ma:default="383;#MCF Produced (in-house)|ca2b631a-df63-4009-ad8b-cf947d28bd08" ma:fieldId="{49e8aa5c-3e0d-45e1-973a-d0f0f2c47a57}" ma:sspId="d538929e-e2f1-418f-b53c-f46b06f6782d" ma:termSetId="ba6227ac-6aa4-47ae-8771-6ef8580bed7f" ma:anchorId="00000000-0000-0000-0000-000000000000" ma:open="false" ma:isKeyword="false">
      <xsd:complexType>
        <xsd:sequence>
          <xsd:element ref="pc:Terms" minOccurs="0" maxOccurs="1"/>
        </xsd:sequence>
      </xsd:complexType>
    </xsd:element>
    <xsd:element name="i959420fced34a9b9bfb3fcffcd7a30a" ma:index="23" nillable="true" ma:taxonomy="true" ma:internalName="i959420fced34a9b9bfb3fcffcd7a30a" ma:taxonomyFieldName="Resource_x0020_Subject" ma:displayName="Resource Subject" ma:default="" ma:fieldId="{2959420f-ced3-4a9b-9bfb-3fcffcd7a30a}" ma:sspId="d538929e-e2f1-418f-b53c-f46b06f6782d" ma:termSetId="e8a26ebd-45f8-49ab-8619-95950a983f56"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19f153-8315-4327-a022-fe2d20517b36"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df1df50-f847-45cc-aa8f-3defebe75ab5}" ma:internalName="TaxCatchAll" ma:showField="CatchAllData" ma:web="0a5a1641-53eb-41a6-b593-cd2765731b5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df1df50-f847-45cc-aa8f-3defebe75ab5}" ma:internalName="TaxCatchAllLabel" ma:readOnly="true" ma:showField="CatchAllDataLabel" ma:web="0a5a1641-53eb-41a6-b593-cd2765731b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c74c96-b91d-4c81-8461-7222bb92c8ab" elementFormDefault="qualified">
    <xsd:import namespace="http://schemas.microsoft.com/office/2006/documentManagement/types"/>
    <xsd:import namespace="http://schemas.microsoft.com/office/infopath/2007/PartnerControls"/>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3AD01-87CD-44C7-89EE-9772703C54B5}"/>
</file>

<file path=customXml/itemProps2.xml><?xml version="1.0" encoding="utf-8"?>
<ds:datastoreItem xmlns:ds="http://schemas.openxmlformats.org/officeDocument/2006/customXml" ds:itemID="{1C9BA99D-A828-44A0-9B22-E8FFB295874F}">
  <ds:schemaRefs>
    <ds:schemaRef ds:uri="http://schemas.microsoft.com/sharepoint/v3/contenttype/forms"/>
  </ds:schemaRefs>
</ds:datastoreItem>
</file>

<file path=customXml/itemProps3.xml><?xml version="1.0" encoding="utf-8"?>
<ds:datastoreItem xmlns:ds="http://schemas.openxmlformats.org/officeDocument/2006/customXml" ds:itemID="{36CC99D8-42D5-45C6-B215-A9857AB1E13C}">
  <ds:schemaRefs>
    <ds:schemaRef ds:uri="0b19f153-8315-4327-a022-fe2d20517b36"/>
    <ds:schemaRef ds:uri="http://schemas.microsoft.com/office/2006/documentManagement/types"/>
    <ds:schemaRef ds:uri="0a5a1641-53eb-41a6-b593-cd2765731b5a"/>
    <ds:schemaRef ds:uri="http://schemas.openxmlformats.org/package/2006/metadata/core-properties"/>
    <ds:schemaRef ds:uri="http://purl.org/dc/elements/1.1/"/>
    <ds:schemaRef ds:uri="http://schemas.microsoft.com/office/infopath/2007/PartnerControls"/>
    <ds:schemaRef ds:uri="http://schemas.microsoft.com/sharepoint/v4"/>
    <ds:schemaRef ds:uri="http://purl.org/dc/terms/"/>
    <ds:schemaRef ds:uri="http://schemas.microsoft.com/office/2006/metadata/properties"/>
    <ds:schemaRef ds:uri="13c74c96-b91d-4c81-8461-7222bb92c8ab"/>
    <ds:schemaRef ds:uri="http://www.w3.org/XML/1998/namespace"/>
    <ds:schemaRef ds:uri="http://purl.org/dc/dcmitype/"/>
  </ds:schemaRefs>
</ds:datastoreItem>
</file>

<file path=customXml/itemProps4.xml><?xml version="1.0" encoding="utf-8"?>
<ds:datastoreItem xmlns:ds="http://schemas.openxmlformats.org/officeDocument/2006/customXml" ds:itemID="{E33C2FF6-483D-480F-B98F-C67005526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5a1641-53eb-41a6-b593-cd2765731b5a"/>
    <ds:schemaRef ds:uri="0b19f153-8315-4327-a022-fe2d20517b36"/>
    <ds:schemaRef ds:uri="13c74c96-b91d-4c81-8461-7222bb92c8a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TotalTime>
  <Words>1512</Words>
  <Application>Microsoft Office PowerPoint</Application>
  <PresentationFormat>Widescreen</PresentationFormat>
  <Paragraphs>226</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Frutiger LT Std 45 Light</vt:lpstr>
      <vt:lpstr>Helvetica</vt:lpstr>
      <vt:lpstr>Office Theme</vt:lpstr>
      <vt:lpstr>YOUNG AFRICA WORKS  Creating Opportunities for All to Learn and Prosper</vt:lpstr>
      <vt:lpstr>Mastercard Foundation Today</vt:lpstr>
      <vt:lpstr>Our Vision: Seeking a world where everyone has the opportunity to learn and prosper.</vt:lpstr>
      <vt:lpstr>PowerPoint Presentation</vt:lpstr>
      <vt:lpstr>MCF Current Agriculture Portfolio ($M)</vt:lpstr>
      <vt:lpstr>Country Breakdown in Investment in Ag (&gt; $10M)</vt:lpstr>
      <vt:lpstr>PowerPoint Presentation</vt:lpstr>
      <vt:lpstr>Key Statistics</vt:lpstr>
      <vt:lpstr>Challenges to be Addressed</vt:lpstr>
      <vt:lpstr>The Time is Right</vt:lpstr>
      <vt:lpstr>Young Africa Works</vt:lpstr>
      <vt:lpstr>Young Africa Works</vt:lpstr>
      <vt:lpstr>Co-Creating Country Strategies</vt:lpstr>
      <vt:lpstr>Building Evidence for What Works</vt:lpstr>
      <vt:lpstr>What we are Learning – Agriculture</vt:lpstr>
      <vt:lpstr>Constraints to Employment in Agriculture</vt:lpstr>
      <vt:lpstr>Considerations for Foundation’s Agriculture Strategy</vt:lpstr>
      <vt:lpstr>Scholars Program Contribution to YAW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Presentation</dc:title>
  <dc:creator>C Diaw</dc:creator>
  <cp:lastModifiedBy>Maureen Agena</cp:lastModifiedBy>
  <cp:revision>21</cp:revision>
  <dcterms:modified xsi:type="dcterms:W3CDTF">2019-03-21T08:28:37Z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0x01010002679289E2BAE04E9D338CC1F1E3CABF</vt:lpwstr>
  </property>
  <property fmtid="{D5CDD505-2E9C-101B-9397-08002B2CF9AE}" pid="3" name="_dlc_DocIdItemGuid">
    <vt:lpwstr>2339a021-794c-4621-a922-59aa240e6c4b</vt:lpwstr>
  </property>
  <property fmtid="{D5CDD505-2E9C-101B-9397-08002B2CF9AE}" pid="4" name="Resource Subject">
    <vt:lpwstr/>
  </property>
  <property fmtid="{D5CDD505-2E9C-101B-9397-08002B2CF9AE}" pid="5" name="Event Content Source">
    <vt:lpwstr>383;#Internal|ca2b631a-df63-4009-ad8b-cf947d28bd08</vt:lpwstr>
  </property>
  <property fmtid="{D5CDD505-2E9C-101B-9397-08002B2CF9AE}" pid="6" name="Document Visibility">
    <vt:lpwstr>380;#MCF Internal|0c66f5ed-b44a-4236-8cb4-67aad31dd073</vt:lpwstr>
  </property>
  <property fmtid="{D5CDD505-2E9C-101B-9397-08002B2CF9AE}" pid="7" name="Team">
    <vt:lpwstr>559;#Communications|acd71582-0d10-45fb-9861-d0636c49b232</vt:lpwstr>
  </property>
  <property fmtid="{D5CDD505-2E9C-101B-9397-08002B2CF9AE}" pid="8" name="Staff Resource Category">
    <vt:lpwstr>685;#Communications Resources|bfee1d6e-bb96-4a52-9bb8-ef77ac9f9a37</vt:lpwstr>
  </property>
  <property fmtid="{D5CDD505-2E9C-101B-9397-08002B2CF9AE}" pid="9" name="Document Audience">
    <vt:lpwstr/>
  </property>
  <property fmtid="{D5CDD505-2E9C-101B-9397-08002B2CF9AE}" pid="10" name="Document Status">
    <vt:lpwstr>394;#In Progress|2c49b7f6-daa5-425f-bdf6-143eaafa9f61</vt:lpwstr>
  </property>
  <property fmtid="{D5CDD505-2E9C-101B-9397-08002B2CF9AE}" pid="11" name="AuthorIds_UIVersion_1536">
    <vt:lpwstr>3070</vt:lpwstr>
  </property>
  <property fmtid="{D5CDD505-2E9C-101B-9397-08002B2CF9AE}" pid="12" name="AuthorIds_UIVersion_2048">
    <vt:lpwstr>3070</vt:lpwstr>
  </property>
  <property fmtid="{D5CDD505-2E9C-101B-9397-08002B2CF9AE}" pid="13" name="AuthorIds_UIVersion_2560">
    <vt:lpwstr>20</vt:lpwstr>
  </property>
  <property fmtid="{D5CDD505-2E9C-101B-9397-08002B2CF9AE}" pid="14" name="AuthorIds_UIVersion_3072">
    <vt:lpwstr>3070</vt:lpwstr>
  </property>
</Properties>
</file>